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04" r:id="rId3"/>
    <p:sldId id="505" r:id="rId5"/>
    <p:sldId id="511" r:id="rId6"/>
    <p:sldId id="510" r:id="rId7"/>
    <p:sldId id="512" r:id="rId8"/>
    <p:sldId id="507" r:id="rId9"/>
    <p:sldId id="513" r:id="rId10"/>
    <p:sldId id="525" r:id="rId11"/>
    <p:sldId id="506" r:id="rId12"/>
    <p:sldId id="514" r:id="rId13"/>
    <p:sldId id="516" r:id="rId14"/>
    <p:sldId id="521" r:id="rId15"/>
    <p:sldId id="523" r:id="rId16"/>
    <p:sldId id="508" r:id="rId17"/>
    <p:sldId id="524" r:id="rId18"/>
    <p:sldId id="509" r:id="rId19"/>
    <p:sldId id="527" r:id="rId20"/>
    <p:sldId id="529" r:id="rId21"/>
  </p:sldIdLst>
  <p:sldSz cx="12192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474"/>
    <a:srgbClr val="31859C"/>
    <a:srgbClr val="2C7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938"/>
        <p:guide pos="28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50 891,'1'0,"0"2,1-2,-1 1,1 0,-1 0,0 0,1-1,-2 1,2 1,-1-2,0 1,1 1,-1-1,1-1,-1 2,1-1,-2 1,0-1,1-1,-1 1,2 1,-1-1,0 0,0-1,0 2,0-2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350 284,'1'0,"1"0,-1 1,1-1,-1 1,0-1,0 0,1 1,-1-1,0 0,0 0,0 0,0 0,0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1356 238,'2'1,"-1"-1,1 0,-1 0,0 0,0 0,0 0,1 0,0 0,1 0,-2 0,0 0,0 0,0 0,0 0,0 0,1 0,-1 0,0 0,0 0,0 0,1 1,0-1,-1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500 457,'0'2,"1"-1,1 0,0 0,0 1,0-1,1 2,-1-1,0-1,-1 1,1-2,-1 2,0-1,0-1,0 0,0 0,-1 1,1-1,0 1,0 0,0-1,0 0,-1 1,1-1,1 0,-2 1,1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199 655,'0'1,"2"-2,-1 1,0-1,0 1,0-2,0 2,-1-1,1 0,0 0,1 0,-1 0,1 0,-1 0,0 1,1-1,-1 0,0-1,1 2,-2-1,0 0,1 1,-1-1,2-1,-1 2,1 0,-1 0,1 0,-1 0,1-1,-1 1,1 0,-1 0,1 0,-1 0,2 0,-2 0,0 0,1 0,0 0,-1 0,1 0,-1 0,2 0,0 0,-2 0,1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498 897,'1'0,"1"0,-1 1,0-1,0 1,1 0,1 1,0-1,0 1,-2-1,4 2,-4-2,0 0,0-1,0 0,0 0,0 1,0 1,0-2,-1 1,1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498 897,'1'0,"1"0,-1 1,0-1,0 1,1 0,1 1,0-1,0 1,-2-1,4 2,-4-2,0 0,0-1,0 0,0 0,0 1,0 1,0-2,-1 1,1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37 236,'1'0,"0"1,0-1,1 2,-1-2,0 2,1-2,0 3,0-3,1 3,-2-2,0-1,-1 1,1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1293 648,'1'0,"1"0,-1 0,1 0,-1 0,1 0,-1 0,1 0,-1 0,0 0,0 0,0 0,0 0,0 0,0 0,0 0,0 0,0 0,0 0,0 0,0 1,0-1,0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1293 648,'1'0,"1"0,-1 0,1 0,-1 0,1 0,-1 0,1 0,-1 0,0 0,0 0,0 0,0 0,0 0,0 0,0 0,0 0,0 0,0 0,0 0,0 1,0-1,0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3-25T11:57: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500 457,'0'2,"1"-1,1 0,0 0,0 1,0-1,1 2,-1-1,0-1,-1 1,1-2,-1 2,0-1,0-1,0 0,0 0,-1 1,1-1,0 1,0 0,0-1,0 0,-1 1,1-1,1 0,-2 1,1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不同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偏聚位点处的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偏聚能和它当地的原子结构相关，于是我们通过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核密度近似方法（</a:t>
            </a:r>
            <a:r>
              <a:rPr lang="en-US" altLang="zh-CN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KDE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）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改进传统的对相关分布函数 </a:t>
            </a:r>
            <a:r>
              <a:rPr lang="en-US" altLang="zh-CN" dirty="0">
                <a:latin typeface="+mj-ea"/>
                <a:ea typeface="+mj-ea"/>
                <a:cs typeface="Times New Roman" panose="02020603050405020304" charset="0"/>
                <a:sym typeface="+mn-ea"/>
              </a:rPr>
              <a:t>PCF 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作为其局域结构的描述子，提取出如下图所示的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PCF 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信息</a:t>
            </a:r>
            <a:endParaRPr lang="zh-CN" altLang="en-US" b="1" dirty="0">
              <a:latin typeface="+mj-ea"/>
              <a:ea typeface="+mj-ea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latin typeface="+mj-ea"/>
              <a:ea typeface="+mj-ea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b="1">
                <a:ea typeface="+mj-ea"/>
                <a:sym typeface="+mn-ea"/>
              </a:rPr>
              <a:t>计算</a:t>
            </a:r>
            <a:r>
              <a:rPr b="1">
                <a:ea typeface="+mj-ea"/>
                <a:sym typeface="+mn-ea"/>
              </a:rPr>
              <a:t>每个已识别的 GB </a:t>
            </a:r>
            <a:r>
              <a:rPr lang="zh-CN" b="1">
                <a:ea typeface="+mj-ea"/>
                <a:sym typeface="+mn-ea"/>
              </a:rPr>
              <a:t>中偏聚位点</a:t>
            </a:r>
            <a:r>
              <a:rPr b="1">
                <a:ea typeface="+mj-ea"/>
                <a:sym typeface="+mn-ea"/>
              </a:rPr>
              <a:t>的 </a:t>
            </a:r>
            <a:r>
              <a:rPr lang="en-US" b="1">
                <a:ea typeface="+mj-ea"/>
                <a:sym typeface="+mn-ea"/>
              </a:rPr>
              <a:t>PCF</a:t>
            </a:r>
            <a:r>
              <a:rPr lang="zh-CN" altLang="en-US" b="1">
                <a:ea typeface="+mj-ea"/>
                <a:sym typeface="+mn-ea"/>
              </a:rPr>
              <a:t>，</a:t>
            </a:r>
            <a:r>
              <a:rPr b="1">
                <a:ea typeface="+mj-ea"/>
                <a:sym typeface="+mn-ea"/>
              </a:rPr>
              <a:t>转换为特征矩阵，作为 学习算法 </a:t>
            </a:r>
            <a:r>
              <a:rPr lang="en-US" b="1">
                <a:ea typeface="+mj-ea"/>
                <a:sym typeface="+mn-ea"/>
              </a:rPr>
              <a:t>(</a:t>
            </a:r>
            <a:r>
              <a:rPr b="1">
                <a:ea typeface="+mj-ea"/>
                <a:sym typeface="+mn-ea"/>
              </a:rPr>
              <a:t>线性回归</a:t>
            </a:r>
            <a:r>
              <a:rPr lang="en-US" b="1">
                <a:ea typeface="+mj-ea"/>
                <a:sym typeface="+mn-ea"/>
              </a:rPr>
              <a:t>) </a:t>
            </a:r>
            <a:r>
              <a:rPr lang="zh-CN" altLang="en-US" b="1">
                <a:ea typeface="+mj-ea"/>
                <a:sym typeface="+mn-ea"/>
              </a:rPr>
              <a:t>的</a:t>
            </a:r>
            <a:r>
              <a:rPr b="1">
                <a:ea typeface="+mj-ea"/>
                <a:sym typeface="+mn-ea"/>
              </a:rPr>
              <a:t>输入</a:t>
            </a:r>
            <a:endParaRPr lang="zh-CN" altLang="en-US" dirty="0">
              <a:latin typeface="+mj-ea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上面得到的 PCF 是一种高维数据结构。为了便于比较不同 H 偏聚位点的信息，可以使用 维度缩减技术 </a:t>
            </a:r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PCA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：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PCA 可以确定数据的一组正交基，并按照对数据的解释能力进行排序，作为模型输入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如图 (a) 所示，从第一主成分到第十主成分之间数据方差不断下降，图 (b) 显示了分解得到的一组典型的主成分基向量，图(c) 则是不同晶界的主成分分量对比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同时，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以上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模型的 </a:t>
            </a:r>
            <a:r>
              <a:rPr lang="zh-CN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原始数据由分子动力学计算得到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，但是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在单次的模拟结果中，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位于晶块环境中的几率较大，所以我们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对分子动力学原始数据进行 </a:t>
            </a:r>
            <a:r>
              <a:rPr lang="zh-CN" altLang="en-US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系统抽样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，防止训练结果出现偏差。这里我们采用了 </a:t>
            </a:r>
            <a:r>
              <a:rPr lang="en-US" altLang="zh-CN" b="1">
                <a:ea typeface="+mj-ea"/>
                <a:cs typeface="+mn-lt"/>
                <a:sym typeface="+mn-ea"/>
              </a:rPr>
              <a:t>k-means </a:t>
            </a:r>
            <a:r>
              <a:rPr lang="zh-CN" altLang="en-US" b="1">
                <a:ea typeface="+mj-ea"/>
                <a:cs typeface="+mn-lt"/>
                <a:sym typeface="+mn-ea"/>
              </a:rPr>
              <a:t>聚类后分组随机采样 </a:t>
            </a:r>
            <a:r>
              <a:rPr lang="zh-CN" altLang="en-US">
                <a:ea typeface="+mj-ea"/>
                <a:cs typeface="+mn-lt"/>
                <a:sym typeface="+mn-ea"/>
              </a:rPr>
              <a:t>的方法。</a:t>
            </a:r>
            <a:endParaRPr lang="zh-CN" altLang="en-US">
              <a:ea typeface="+mj-ea"/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下面是本研究到目前为止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的部分结果展示。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>
                <a:ea typeface="+mj-ea"/>
                <a:cs typeface="+mn-lt"/>
                <a:sym typeface="+mn-ea"/>
              </a:rPr>
              <a:t>图 </a:t>
            </a:r>
            <a:r>
              <a:rPr lang="en-US" altLang="zh-CN">
                <a:ea typeface="+mj-ea"/>
                <a:cs typeface="+mn-lt"/>
                <a:sym typeface="+mn-ea"/>
              </a:rPr>
              <a:t>1 </a:t>
            </a:r>
            <a:r>
              <a:rPr lang="zh-CN" altLang="en-US">
                <a:ea typeface="+mj-ea"/>
                <a:cs typeface="+mn-lt"/>
                <a:sym typeface="+mn-ea"/>
              </a:rPr>
              <a:t>展示的是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应用 </a:t>
            </a:r>
            <a:r>
              <a:rPr lang="en-US" altLang="zh-CN">
                <a:latin typeface="+mj-lt"/>
                <a:ea typeface="+mj-ea"/>
                <a:cs typeface="+mj-lt"/>
                <a:sym typeface="+mn-ea"/>
              </a:rPr>
              <a:t>Voronoi 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算法对模拟实际 </a:t>
            </a:r>
            <a:r>
              <a:rPr lang="en-US" altLang="zh-CN">
                <a:latin typeface="+mj-lt"/>
                <a:ea typeface="+mj-ea"/>
                <a:cs typeface="+mj-lt"/>
                <a:sym typeface="+mn-ea"/>
              </a:rPr>
              <a:t>α-Fe 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实际体系中的不同晶界进行多面体单元识别的结果</a:t>
            </a:r>
            <a:endParaRPr lang="zh-CN" altLang="en-US">
              <a:latin typeface="+mj-lt"/>
              <a:ea typeface="+mj-ea"/>
              <a:cs typeface="+mj-lt"/>
              <a:sym typeface="+mn-ea"/>
            </a:endParaRPr>
          </a:p>
          <a:p>
            <a:endParaRPr lang="zh-CN" altLang="en-US">
              <a:latin typeface="+mj-lt"/>
              <a:ea typeface="+mj-ea"/>
              <a:cs typeface="+mj-lt"/>
              <a:sym typeface="+mn-ea"/>
            </a:endParaRPr>
          </a:p>
          <a:p>
            <a:r>
              <a:rPr lang="zh-CN" altLang="en-US">
                <a:ea typeface="+mj-ea"/>
                <a:cs typeface="+mn-lt"/>
                <a:sym typeface="+mn-ea"/>
              </a:rPr>
              <a:t>图 </a:t>
            </a:r>
            <a:r>
              <a:rPr lang="en-US" altLang="zh-CN">
                <a:ea typeface="+mj-ea"/>
                <a:cs typeface="+mn-lt"/>
                <a:sym typeface="+mn-ea"/>
              </a:rPr>
              <a:t>2 </a:t>
            </a:r>
            <a:r>
              <a:rPr lang="zh-CN" altLang="en-US">
                <a:ea typeface="+mj-ea"/>
                <a:cs typeface="+mn-lt"/>
                <a:sym typeface="+mn-ea"/>
              </a:rPr>
              <a:t>展示的是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应用机器学习算法后，模型对 </a:t>
            </a:r>
            <a:r>
              <a:rPr lang="en-US" altLang="zh-CN">
                <a:latin typeface="+mj-lt"/>
                <a:ea typeface="+mj-ea"/>
                <a:cs typeface="+mj-lt"/>
                <a:sym typeface="+mn-ea"/>
              </a:rPr>
              <a:t>(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铁的金属碳化物</a:t>
            </a:r>
            <a:r>
              <a:rPr lang="en-US" altLang="zh-CN">
                <a:latin typeface="+mj-lt"/>
                <a:ea typeface="+mj-ea"/>
                <a:cs typeface="+mj-lt"/>
                <a:sym typeface="+mn-ea"/>
              </a:rPr>
              <a:t>)</a:t>
            </a:r>
            <a:r>
              <a:rPr>
                <a:sym typeface="+mn-ea"/>
              </a:rPr>
              <a:t> </a:t>
            </a:r>
            <a:r>
              <a:rPr lang="zh-CN">
                <a:sym typeface="+mn-ea"/>
              </a:rPr>
              <a:t>中的不同经典 </a:t>
            </a:r>
            <a:r>
              <a:rPr lang="en-US" altLang="zh-CN">
                <a:sym typeface="+mn-ea"/>
              </a:rPr>
              <a:t>H </a:t>
            </a:r>
            <a:r>
              <a:rPr lang="zh-CN" altLang="en-US">
                <a:sym typeface="+mn-ea"/>
              </a:rPr>
              <a:t>原子间隙</a:t>
            </a:r>
            <a:r>
              <a:rPr lang="zh-CN">
                <a:sym typeface="+mn-ea"/>
              </a:rPr>
              <a:t>预测得到的平均</a:t>
            </a:r>
            <a:r>
              <a:rPr>
                <a:sym typeface="+mn-ea"/>
              </a:rPr>
              <a:t>结合能。</a:t>
            </a:r>
            <a:endParaRPr>
              <a:sym typeface="+mn-ea"/>
            </a:endParaRPr>
          </a:p>
          <a:p>
            <a:endParaRPr lang="zh-CN" altLang="en-US">
              <a:latin typeface="+mj-lt"/>
              <a:ea typeface="+mj-ea"/>
              <a:cs typeface="+mj-lt"/>
              <a:sym typeface="+mn-ea"/>
            </a:endParaRPr>
          </a:p>
          <a:p>
            <a:r>
              <a:rPr lang="zh-CN" altLang="en-US">
                <a:ea typeface="+mj-ea"/>
                <a:cs typeface="+mn-lt"/>
                <a:sym typeface="+mn-ea"/>
              </a:rPr>
              <a:t>图 </a:t>
            </a:r>
            <a:r>
              <a:rPr lang="en-US" altLang="zh-CN">
                <a:ea typeface="+mj-ea"/>
                <a:cs typeface="+mn-lt"/>
                <a:sym typeface="+mn-ea"/>
              </a:rPr>
              <a:t>3 </a:t>
            </a:r>
            <a:r>
              <a:rPr lang="zh-CN" altLang="en-US">
                <a:ea typeface="+mj-ea"/>
                <a:cs typeface="+mn-lt"/>
                <a:sym typeface="+mn-ea"/>
              </a:rPr>
              <a:t>展示的是十折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+mn-ea"/>
              </a:rPr>
              <a:t>交叉验证的部分结果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+mn-ea"/>
              </a:rPr>
              <a:t>（将数据集分成十份，轮流将其中9份作为训练数据，1份作为测试数据，进行试验。）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+mn-ea"/>
            </a:endParaRPr>
          </a:p>
          <a:p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+mn-ea"/>
            </a:endParaRPr>
          </a:p>
          <a:p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而下面是 本研究所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使用的 </a:t>
            </a:r>
            <a:r>
              <a:rPr lang="zh-CN" altLang="en-US" b="1">
                <a:latin typeface="+mj-lt"/>
                <a:ea typeface="+mj-ea"/>
                <a:cs typeface="+mj-lt"/>
                <a:sym typeface="+mn-ea"/>
              </a:rPr>
              <a:t>部分原始计算结果</a:t>
            </a:r>
            <a:r>
              <a:rPr lang="zh-CN" altLang="en-US">
                <a:latin typeface="+mj-lt"/>
                <a:ea typeface="+mj-ea"/>
                <a:cs typeface="+mj-lt"/>
                <a:sym typeface="+mn-ea"/>
              </a:rPr>
              <a:t>，图中各组均为对称倾转晶界。</a:t>
            </a:r>
            <a:r>
              <a:rPr lang="zh-CN" altLang="en-US" b="1">
                <a:latin typeface="+mj-ea"/>
                <a:ea typeface="+mj-ea"/>
                <a:cs typeface="+mj-ea"/>
                <a:sym typeface="+mn-ea"/>
              </a:rPr>
              <a:t>这里 </a:t>
            </a:r>
            <a:r>
              <a:rPr lang="en-US" altLang="zh-CN" b="1">
                <a:latin typeface="+mj-ea"/>
                <a:ea typeface="+mj-ea"/>
                <a:cs typeface="+mj-ea"/>
                <a:sym typeface="+mn-ea"/>
              </a:rPr>
              <a:t>x </a:t>
            </a:r>
            <a:r>
              <a:rPr lang="zh-CN" altLang="en-US" b="1">
                <a:latin typeface="+mj-ea"/>
                <a:ea typeface="+mj-ea"/>
                <a:cs typeface="+mj-ea"/>
                <a:sym typeface="+mn-ea"/>
              </a:rPr>
              <a:t>轴坐标表示距离晶界平面的距离，</a:t>
            </a:r>
            <a:r>
              <a:rPr lang="en-US" altLang="zh-CN" b="1">
                <a:latin typeface="+mj-ea"/>
                <a:ea typeface="+mj-ea"/>
                <a:cs typeface="+mj-ea"/>
                <a:sym typeface="+mn-ea"/>
              </a:rPr>
              <a:t>y </a:t>
            </a:r>
            <a:r>
              <a:rPr lang="zh-CN" altLang="en-US" b="1">
                <a:latin typeface="+mj-ea"/>
                <a:ea typeface="+mj-ea"/>
                <a:cs typeface="+mj-ea"/>
                <a:sym typeface="+mn-ea"/>
              </a:rPr>
              <a:t>轴坐标表示 </a:t>
            </a:r>
            <a:r>
              <a:rPr lang="en-US" altLang="zh-CN" b="1">
                <a:latin typeface="+mj-ea"/>
                <a:ea typeface="+mj-ea"/>
                <a:cs typeface="+mj-ea"/>
                <a:sym typeface="+mn-ea"/>
              </a:rPr>
              <a:t>H </a:t>
            </a:r>
            <a:r>
              <a:rPr lang="zh-CN" altLang="en-US" b="1">
                <a:latin typeface="+mj-ea"/>
                <a:ea typeface="+mj-ea"/>
                <a:cs typeface="+mj-ea"/>
                <a:sym typeface="+mn-ea"/>
              </a:rPr>
              <a:t>结合能</a:t>
            </a:r>
            <a:r>
              <a:rPr lang="zh-CN" altLang="en-US">
                <a:latin typeface="+mj-ea"/>
                <a:ea typeface="+mj-ea"/>
                <a:cs typeface="+mj-ea"/>
                <a:sym typeface="+mn-ea"/>
              </a:rPr>
              <a:t>。</a:t>
            </a:r>
            <a:endParaRPr lang="zh-CN" altLang="en-US">
              <a:latin typeface="+mj-ea"/>
              <a:ea typeface="+mj-ea"/>
              <a:cs typeface="+mj-ea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Epanechnikov  叶帕涅奇尼科夫 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核函数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晶界作为材料中广泛存在的重要缺陷，它很大程度上决定了多晶材料的性能。一个多世纪以来，晶界结构和行为的研究一直是材料科学的一个研究焦点。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而本研究尝试对材料中的晶界  构建一种便于量化的分析框架，并利用机器学习的手段就晶界研究中的一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些重要问题展开具体的研究。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另一方面，近年来，发展出的电子层析三维重构技术（Electron Tomography）可以通过三维成像直接从纳米，甚至原子尺度解析材料的三维结构。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这为晶界结构的定量精确分析奠定了基础。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图1. NPG (Nanoporous gold)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样品</a:t>
            </a:r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三维电子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亚埃尺度</a:t>
            </a:r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断层扫描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（A） 电子断层摄影实验示意图。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（B） NPG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样品</a:t>
            </a:r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三维微结构和原子结构的纳米级和原子级电子断层扫描。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（C） 基于电子断层扫描结果的GB参数三维晶体学分析。旋转轴和角度用红色箭头和角度值表示。选择并放大GB区域，如右面板所示。原子的颜色是由它们的配位数（CNs）决定的。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图2. 多晶体三维原子尺度取向分析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（A） 含GB的双晶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样品</a:t>
            </a:r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的三维原子重建。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（B） （A）中GB的横截面。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（C和D）多晶NPG韧带的三维重建。（C）中的插图显示了它们的方位关系。 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EBSO:  electron back scatter diffraction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实验上已经有了 结构测定的精确手段，我们便自然地想要从 理论上 构想出一种 能从材料的微观结构出发，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预测其性质的方法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也就是所谓的 PSP 模型。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如下图所示，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它一方面可由材料的微观结构预测材料性质，另一方面可由所需的结构或性质出发，反推制造它所需要的工艺参数（对晶界而言指它的倾角 </a:t>
            </a:r>
            <a:r>
              <a:rPr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θ 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和重位点阵 </a:t>
            </a:r>
            <a:r>
              <a:rPr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Σ 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等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</a:t>
            </a:r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>
                <a:sym typeface="+mn-ea"/>
              </a:rPr>
              <a:t>本研究所采用的研究手段如下所示，对模拟空间中的原子信息采用 </a:t>
            </a:r>
            <a:r>
              <a:rPr lang="en-US" altLang="zh-CN" b="1">
                <a:sym typeface="+mn-ea"/>
              </a:rPr>
              <a:t>KDE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核密度近似 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后，借助于分子研究中常用的 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对相关函数 </a:t>
            </a:r>
            <a:r>
              <a:rPr lang="en-US" altLang="zh-CN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PCF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，可构建出晶界处微观结构的描述子，结合分子动力学计算得到的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 </a:t>
            </a:r>
            <a:r>
              <a:rPr lang="en-US" altLang="zh-CN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H </a:t>
            </a:r>
            <a:r>
              <a:rPr lang="zh-CN" altLang="en-US" b="1" dirty="0">
                <a:latin typeface="+mj-ea"/>
                <a:ea typeface="+mj-ea"/>
                <a:cs typeface="Times New Roman" panose="02020603050405020304" charset="0"/>
                <a:sym typeface="+mn-ea"/>
              </a:rPr>
              <a:t>偏聚能 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作为机器学习模型的输入，构建出 结构</a:t>
            </a:r>
            <a:r>
              <a:rPr lang="en-US" altLang="zh-CN" dirty="0">
                <a:latin typeface="+mj-ea"/>
                <a:ea typeface="+mj-ea"/>
                <a:cs typeface="Times New Roman" panose="02020603050405020304" charset="0"/>
                <a:sym typeface="+mn-ea"/>
              </a:rPr>
              <a:t>-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性质 模型部分；再利用多元回归分析构建 工艺</a:t>
            </a:r>
            <a:r>
              <a:rPr lang="en-US" altLang="zh-CN" dirty="0">
                <a:latin typeface="+mj-ea"/>
                <a:ea typeface="+mj-ea"/>
                <a:cs typeface="Times New Roman" panose="02020603050405020304" charset="0"/>
                <a:sym typeface="+mn-ea"/>
              </a:rPr>
              <a:t>-</a:t>
            </a:r>
            <a:r>
              <a:rPr lang="zh-CN" altLang="en-US" dirty="0">
                <a:latin typeface="+mj-ea"/>
                <a:ea typeface="+mj-ea"/>
                <a:cs typeface="Times New Roman" panose="02020603050405020304" charset="0"/>
                <a:sym typeface="+mn-ea"/>
              </a:rPr>
              <a:t>结构 部分</a:t>
            </a:r>
            <a:endParaRPr lang="zh-CN" altLang="en-US" dirty="0">
              <a:latin typeface="+mj-ea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而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开展此研究的另一动机来源于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DFT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计算的复杂性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理论上基于 </a:t>
            </a:r>
            <a:r>
              <a:rPr lang="en-US" altLang="zh-CN" dirty="0" err="1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Hatree-Fock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方法的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DFT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算法复杂度 与 </a:t>
            </a:r>
            <a:r>
              <a:rPr lang="en-US" altLang="zh-CN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N </a:t>
            </a:r>
            <a:r>
              <a:rPr lang="zh-CN" altLang="en-US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的四次方正相关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，。</a:t>
            </a:r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而如果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直接由结构来预测材料中晶界的性质，能避免复杂的第一性原理（或者说密度泛函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DFT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）计算，能大量节省开发新材料的成本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为了检验本研究思路的有效性，我们尝试将该方法用于解决金属中的氢脆问题：</a:t>
            </a:r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氢脆 是指金属由于氢的作用而造成机械性能（强度）退化，发生突然脆断的现象，它对金属材料的安全使用造成了很大威胁。</a:t>
            </a:r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高强度钢由于缺陷密度较大，所以它对氢脆敏感性也相应增大。</a:t>
            </a:r>
            <a:r>
              <a:rPr lang="en-US" altLang="zh-CN">
                <a:sym typeface="+mn-ea"/>
              </a:rPr>
              <a:t>y</a:t>
            </a:r>
            <a:endParaRPr lang="zh-CN" altLang="en-US"/>
          </a:p>
          <a:p>
            <a:r>
              <a:rPr lang="zh-CN" altLang="en-US">
                <a:sym typeface="+mn-ea"/>
              </a:rPr>
              <a:t>氢能设备需要在高压下对氢进行存储，如果结构金属因为氢的渗透过早失效，会带来巨大的风险。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endParaRPr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effectLst/>
                <a:sym typeface="+mn-ea"/>
              </a:rPr>
              <a:t>晶界在氢脆的产生过程中扮演重要作用，也有研究证实，</a:t>
            </a:r>
            <a:r>
              <a:rPr lang="zh-CN" altLang="en-US" b="1" dirty="0">
                <a:effectLst/>
                <a:sym typeface="+mn-ea"/>
              </a:rPr>
              <a:t>针对性地改变某些特殊</a:t>
            </a:r>
            <a:r>
              <a:rPr lang="zh-CN" altLang="en-US" b="1" dirty="0">
                <a:effectLst/>
                <a:sym typeface="+mn-ea"/>
              </a:rPr>
              <a:t>晶界种类的含量，如图 </a:t>
            </a:r>
            <a:r>
              <a:rPr lang="en-US" altLang="zh-CN" b="1" dirty="0">
                <a:effectLst/>
                <a:sym typeface="+mn-ea"/>
              </a:rPr>
              <a:t>3.4 </a:t>
            </a:r>
            <a:r>
              <a:rPr lang="zh-CN" altLang="en-US" b="1" dirty="0">
                <a:effectLst/>
                <a:sym typeface="+mn-ea"/>
              </a:rPr>
              <a:t>所示，</a:t>
            </a:r>
            <a:r>
              <a:rPr lang="zh-CN" altLang="en-US" dirty="0">
                <a:effectLst/>
                <a:sym typeface="+mn-ea"/>
              </a:rPr>
              <a:t>可以降低金属对 氢脆</a:t>
            </a:r>
            <a:r>
              <a:rPr lang="en-US" altLang="zh-CN" dirty="0">
                <a:effectLst/>
                <a:sym typeface="+mn-ea"/>
              </a:rPr>
              <a:t> 的敏感性</a:t>
            </a:r>
            <a:r>
              <a:rPr lang="zh-CN" altLang="en-US" dirty="0">
                <a:effectLst/>
                <a:sym typeface="+mn-ea"/>
              </a:rPr>
              <a:t>，</a:t>
            </a:r>
            <a:r>
              <a:rPr lang="zh-CN" altLang="en-US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设计出低 </a:t>
            </a:r>
            <a:r>
              <a:rPr lang="en-US" altLang="zh-CN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HE </a:t>
            </a:r>
            <a:r>
              <a:rPr lang="zh-CN" altLang="en-US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敏感性的材料，从而</a:t>
            </a:r>
            <a:r>
              <a:rPr lang="zh-CN" altLang="en-US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在高氢含量的环境中保持 </a:t>
            </a:r>
            <a:r>
              <a:rPr lang="zh-CN" altLang="en-US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韧性</a:t>
            </a:r>
            <a:r>
              <a:rPr lang="zh-CN" altLang="en-US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，如 </a:t>
            </a:r>
            <a:r>
              <a:rPr lang="en-US" altLang="zh-CN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3.5 </a:t>
            </a:r>
            <a:r>
              <a:rPr lang="zh-CN" altLang="en-US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所示</a:t>
            </a:r>
            <a:endParaRPr lang="zh-CN" altLang="en-US" dirty="0">
              <a:effectLst/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en-US" dirty="0">
              <a:effectLst/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spc="-50" dirty="0">
                <a:latin typeface="Arial" panose="020B0604020202020204"/>
                <a:cs typeface="Arial" panose="020B0604020202020204"/>
                <a:sym typeface="+mn-ea"/>
              </a:rPr>
              <a:t>这也需要我们对 </a:t>
            </a:r>
            <a:r>
              <a:rPr lang="zh-CN" b="1" spc="-50" dirty="0">
                <a:latin typeface="Arial" panose="020B0604020202020204"/>
                <a:cs typeface="Arial" panose="020B0604020202020204"/>
                <a:sym typeface="+mn-ea"/>
              </a:rPr>
              <a:t>晶界的不同结构是如何 影响 </a:t>
            </a:r>
            <a:r>
              <a:rPr lang="zh-CN" altLang="en-US" b="1" spc="-50" dirty="0">
                <a:latin typeface="Arial" panose="020B0604020202020204"/>
                <a:cs typeface="Arial" panose="020B0604020202020204"/>
                <a:sym typeface="+mn-ea"/>
              </a:rPr>
              <a:t>氢</a:t>
            </a:r>
            <a:r>
              <a:rPr lang="zh-CN" b="1" spc="-50" dirty="0">
                <a:latin typeface="Arial" panose="020B0604020202020204"/>
                <a:cs typeface="Arial" panose="020B0604020202020204"/>
                <a:sym typeface="+mn-ea"/>
              </a:rPr>
              <a:t>的偏聚能 </a:t>
            </a:r>
            <a:r>
              <a:rPr lang="zh-CN" spc="-50" dirty="0">
                <a:latin typeface="Arial" panose="020B0604020202020204"/>
                <a:cs typeface="Arial" panose="020B0604020202020204"/>
                <a:sym typeface="+mn-ea"/>
              </a:rPr>
              <a:t>这一方面有更多的了解，（也就是构建 </a:t>
            </a:r>
            <a:r>
              <a:rPr lang="en-US" altLang="zh-CN" spc="-50" dirty="0">
                <a:latin typeface="Arial" panose="020B0604020202020204"/>
                <a:cs typeface="Arial" panose="020B0604020202020204"/>
                <a:sym typeface="+mn-ea"/>
              </a:rPr>
              <a:t>PSP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模型中的 </a:t>
            </a:r>
            <a:r>
              <a:rPr lang="zh-CN" altLang="en-US" b="1" spc="-50" dirty="0">
                <a:latin typeface="Arial" panose="020B0604020202020204"/>
                <a:cs typeface="Arial" panose="020B0604020202020204"/>
                <a:sym typeface="+mn-ea"/>
              </a:rPr>
              <a:t>结构</a:t>
            </a:r>
            <a:r>
              <a:rPr lang="en-US" altLang="zh-CN" b="1" spc="-50" dirty="0"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zh-CN" altLang="en-US" b="1" spc="-50" dirty="0">
                <a:latin typeface="Arial" panose="020B0604020202020204"/>
                <a:cs typeface="Arial" panose="020B0604020202020204"/>
                <a:sym typeface="+mn-ea"/>
              </a:rPr>
              <a:t>性质</a:t>
            </a:r>
            <a:r>
              <a:rPr lang="en-US" altLang="zh-CN" spc="-5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部分）</a:t>
            </a:r>
            <a:endParaRPr lang="zh-CN" spc="-50" dirty="0">
              <a:latin typeface="Arial" panose="020B0604020202020204"/>
              <a:cs typeface="Arial" panose="020B0604020202020204"/>
              <a:sym typeface="+mn-ea"/>
            </a:endParaRPr>
          </a:p>
          <a:p>
            <a:endParaRPr lang="zh-CN" altLang="en-US" dirty="0">
              <a:effectLst/>
              <a:sym typeface="+mn-ea"/>
            </a:endParaRPr>
          </a:p>
          <a:p>
            <a:r>
              <a:rPr lang="zh-CN" altLang="en-US" dirty="0">
                <a:effectLst/>
                <a:sym typeface="+mn-ea"/>
              </a:rPr>
              <a:t>（有研究</a:t>
            </a:r>
            <a:r>
              <a:rPr lang="en-US" altLang="zh-CN" dirty="0">
                <a:effectLst/>
                <a:sym typeface="+mn-ea"/>
              </a:rPr>
              <a:t>尝试对镍中的 </a:t>
            </a:r>
            <a:r>
              <a:rPr lang="zh-CN" altLang="en-US" dirty="0">
                <a:effectLst/>
                <a:sym typeface="+mn-ea"/>
              </a:rPr>
              <a:t>晶界</a:t>
            </a:r>
            <a:r>
              <a:rPr lang="en-US" altLang="zh-CN" dirty="0">
                <a:effectLst/>
                <a:sym typeface="+mn-ea"/>
              </a:rPr>
              <a:t> 进行加工，结果表明，</a:t>
            </a:r>
            <a:r>
              <a:rPr lang="zh-CN" altLang="en-US" dirty="0">
                <a:effectLst/>
                <a:sym typeface="+mn-ea"/>
              </a:rPr>
              <a:t>存在</a:t>
            </a:r>
            <a:r>
              <a:rPr lang="en-US" altLang="zh-CN" dirty="0">
                <a:effectLst/>
                <a:sym typeface="+mn-ea"/>
              </a:rPr>
              <a:t>特殊晶界</a:t>
            </a:r>
            <a:r>
              <a:rPr lang="zh-CN" altLang="en-US" dirty="0">
                <a:effectLst/>
                <a:sym typeface="+mn-ea"/>
              </a:rPr>
              <a:t>可以使得 氢脆</a:t>
            </a:r>
            <a:r>
              <a:rPr lang="en-US" altLang="zh-CN" dirty="0">
                <a:effectLst/>
                <a:sym typeface="+mn-ea"/>
              </a:rPr>
              <a:t> 的敏感性大大降低。此外，</a:t>
            </a:r>
            <a:r>
              <a:rPr lang="zh-CN" altLang="en-US" dirty="0">
                <a:effectLst/>
                <a:sym typeface="+mn-ea"/>
              </a:rPr>
              <a:t>也有研究证</a:t>
            </a:r>
            <a:r>
              <a:rPr lang="en-US" altLang="zh-CN" dirty="0">
                <a:effectLst/>
                <a:sym typeface="+mn-ea"/>
              </a:rPr>
              <a:t>明，特殊的 </a:t>
            </a:r>
            <a:r>
              <a:rPr lang="zh-CN" altLang="en-US" dirty="0">
                <a:effectLst/>
                <a:sym typeface="+mn-ea"/>
              </a:rPr>
              <a:t>晶界</a:t>
            </a:r>
            <a:r>
              <a:rPr lang="en-US" altLang="zh-CN" dirty="0">
                <a:effectLst/>
                <a:sym typeface="+mn-ea"/>
              </a:rPr>
              <a:t> 能够捕获氢气，减少氢的扩散。这些研究</a:t>
            </a:r>
            <a:r>
              <a:rPr lang="zh-CN" altLang="en-US" dirty="0">
                <a:effectLst/>
                <a:sym typeface="+mn-ea"/>
              </a:rPr>
              <a:t>显示了</a:t>
            </a:r>
            <a:r>
              <a:rPr lang="en-US" altLang="zh-CN" dirty="0">
                <a:effectLst/>
                <a:sym typeface="+mn-ea"/>
              </a:rPr>
              <a:t>通过 </a:t>
            </a:r>
            <a:r>
              <a:rPr lang="zh-CN" altLang="en-US" dirty="0">
                <a:effectLst/>
                <a:sym typeface="+mn-ea"/>
              </a:rPr>
              <a:t>晶界 </a:t>
            </a:r>
            <a:r>
              <a:rPr lang="en-US" altLang="zh-CN" dirty="0">
                <a:effectLst/>
                <a:sym typeface="+mn-ea"/>
              </a:rPr>
              <a:t>工程控制金属对HE敏感性的可能性。</a:t>
            </a:r>
            <a:r>
              <a:rPr lang="zh-CN" altLang="en-US" dirty="0">
                <a:effectLst/>
                <a:sym typeface="+mn-ea"/>
              </a:rPr>
              <a:t>）</a:t>
            </a:r>
            <a:endParaRPr 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spc="-50" dirty="0">
                <a:latin typeface="Arial" panose="020B0604020202020204"/>
                <a:cs typeface="Arial" panose="020B0604020202020204"/>
                <a:sym typeface="+mn-ea"/>
              </a:rPr>
              <a:t>也就是构建 </a:t>
            </a:r>
            <a:r>
              <a:rPr lang="en-US" altLang="zh-CN" spc="-50" dirty="0">
                <a:latin typeface="Arial" panose="020B0604020202020204"/>
                <a:cs typeface="Arial" panose="020B0604020202020204"/>
                <a:sym typeface="+mn-ea"/>
              </a:rPr>
              <a:t>PSP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模型中的 </a:t>
            </a:r>
            <a:r>
              <a:rPr lang="zh-CN" altLang="en-US" b="1" spc="-50" dirty="0">
                <a:latin typeface="Arial" panose="020B0604020202020204"/>
                <a:cs typeface="Arial" panose="020B0604020202020204"/>
                <a:sym typeface="+mn-ea"/>
              </a:rPr>
              <a:t>结构</a:t>
            </a:r>
            <a:r>
              <a:rPr lang="en-US" altLang="zh-CN" b="1" spc="-50" dirty="0"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zh-CN" altLang="en-US" b="1" spc="-50" dirty="0">
                <a:latin typeface="Arial" panose="020B0604020202020204"/>
                <a:cs typeface="Arial" panose="020B0604020202020204"/>
                <a:sym typeface="+mn-ea"/>
              </a:rPr>
              <a:t>性质</a:t>
            </a:r>
            <a:r>
              <a:rPr lang="en-US" altLang="zh-CN" spc="-5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部分</a:t>
            </a:r>
            <a:endParaRPr lang="zh-CN" altLang="en-US" dirty="0">
              <a:latin typeface="+mj-ea"/>
              <a:ea typeface="+mj-ea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为了构建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结构</a:t>
            </a:r>
            <a:r>
              <a:rPr lang="en-US" altLang="zh-CN" spc="-50" dirty="0">
                <a:latin typeface="Arial" panose="020B0604020202020204"/>
                <a:cs typeface="Arial" panose="020B0604020202020204"/>
                <a:sym typeface="+mn-ea"/>
              </a:rPr>
              <a:t>-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性质 </a:t>
            </a:r>
            <a:r>
              <a:rPr lang="zh-CN" altLang="en-US" spc="-50" dirty="0">
                <a:latin typeface="Arial" panose="020B0604020202020204"/>
                <a:cs typeface="Arial" panose="020B0604020202020204"/>
                <a:sym typeface="+mn-ea"/>
              </a:rPr>
              <a:t>模型，首先需要在我们构建的模拟体系中找出研究对象，也就是 晶界及 H 的偏聚位点</a:t>
            </a:r>
            <a:endParaRPr lang="zh-CN" altLang="en-US" spc="-50" dirty="0">
              <a:latin typeface="Arial" panose="020B0604020202020204"/>
              <a:cs typeface="Arial" panose="020B0604020202020204"/>
              <a:sym typeface="+mn-ea"/>
            </a:endParaRPr>
          </a:p>
          <a:p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由于固体中的晶界可视为晶格对称性破缺的位点，所以我们可以通过计算 </a:t>
            </a:r>
            <a:r>
              <a:rPr lang="zh-CN" altLang="en-US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对称因子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的方法来识别它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；</a:t>
            </a:r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而后借用图形学中常用的</a:t>
            </a:r>
            <a:r>
              <a:rPr lang="zh-CN" altLang="en-US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 </a:t>
            </a:r>
            <a:r>
              <a:rPr lang="en-US" altLang="zh-CN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Voronoi </a:t>
            </a:r>
            <a:r>
              <a:rPr lang="zh-CN" altLang="en-US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方法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可确定固体中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偏聚位点的可能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位置</a:t>
            </a:r>
            <a:endParaRPr 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237744"/>
            <a:ext cx="11442192" cy="1386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3824" y="62484"/>
            <a:ext cx="2448560" cy="42824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4844" y="3189528"/>
            <a:ext cx="11171767" cy="38735"/>
          </a:xfrm>
          <a:custGeom>
            <a:avLst/>
            <a:gdLst/>
            <a:ahLst/>
            <a:cxnLst/>
            <a:rect l="l" t="t" r="r" b="b"/>
            <a:pathLst>
              <a:path w="8378825" h="38735">
                <a:moveTo>
                  <a:pt x="8378774" y="38163"/>
                </a:moveTo>
                <a:lnTo>
                  <a:pt x="0" y="38163"/>
                </a:lnTo>
                <a:lnTo>
                  <a:pt x="0" y="0"/>
                </a:lnTo>
                <a:lnTo>
                  <a:pt x="8378774" y="0"/>
                </a:lnTo>
                <a:lnTo>
                  <a:pt x="8378774" y="3816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237744"/>
            <a:ext cx="11442192" cy="1386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3824" y="62484"/>
            <a:ext cx="2448560" cy="4282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4303" y="25907"/>
            <a:ext cx="2456688" cy="7132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41247"/>
            <a:ext cx="12192000" cy="44714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79979" y="570344"/>
            <a:ext cx="7032040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35925" y="6415162"/>
            <a:ext cx="366605" cy="225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hyperlink" Target="mailto:liss18@mails.tsinghua.edu.cn" TargetMode="Externa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.jpeg"/><Relationship Id="rId4" Type="http://schemas.openxmlformats.org/officeDocument/2006/relationships/image" Target="../media/image1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43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59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61.jpe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63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jpeg"/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customXml" Target="../ink/ink1.xml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customXml" Target="../ink/ink4.xml"/><Relationship Id="rId4" Type="http://schemas.openxmlformats.org/officeDocument/2006/relationships/image" Target="../media/image15.png"/><Relationship Id="rId3" Type="http://schemas.openxmlformats.org/officeDocument/2006/relationships/customXml" Target="../ink/ink3.xml"/><Relationship Id="rId2" Type="http://schemas.openxmlformats.org/officeDocument/2006/relationships/image" Target="../media/image4.jpe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6" Type="http://schemas.openxmlformats.org/officeDocument/2006/relationships/customXml" Target="../ink/ink6.xml"/><Relationship Id="rId5" Type="http://schemas.openxmlformats.org/officeDocument/2006/relationships/image" Target="../media/image4.jpeg"/><Relationship Id="rId4" Type="http://schemas.openxmlformats.org/officeDocument/2006/relationships/image" Target="../media/image1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28.png"/><Relationship Id="rId7" Type="http://schemas.openxmlformats.org/officeDocument/2006/relationships/customXml" Target="../ink/ink7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customXml" Target="../ink/ink9.xml"/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customXml" Target="../ink/ink11.xml"/><Relationship Id="rId7" Type="http://schemas.openxmlformats.org/officeDocument/2006/relationships/image" Target="../media/image33.png"/><Relationship Id="rId6" Type="http://schemas.openxmlformats.org/officeDocument/2006/relationships/customXml" Target="../ink/ink10.xml"/><Relationship Id="rId5" Type="http://schemas.openxmlformats.org/officeDocument/2006/relationships/image" Target="../media/image4.jpeg"/><Relationship Id="rId4" Type="http://schemas.openxmlformats.org/officeDocument/2006/relationships/image" Target="../media/image1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35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bject 2"/>
          <p:cNvGrpSpPr/>
          <p:nvPr/>
        </p:nvGrpSpPr>
        <p:grpSpPr>
          <a:xfrm>
            <a:off x="214757" y="76072"/>
            <a:ext cx="11748770" cy="864870"/>
            <a:chOff x="164592" y="80517"/>
            <a:chExt cx="11748770" cy="864870"/>
          </a:xfrm>
        </p:grpSpPr>
        <p:pic>
          <p:nvPicPr>
            <p:cNvPr id="16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4592" y="237997"/>
              <a:ext cx="9969500" cy="14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7062" y="80517"/>
              <a:ext cx="2146300" cy="86487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735728" y="4258945"/>
            <a:ext cx="10719435" cy="1939773"/>
            <a:chOff x="3758" y="7025"/>
            <a:chExt cx="12298" cy="2110"/>
          </a:xfrm>
        </p:grpSpPr>
        <p:sp>
          <p:nvSpPr>
            <p:cNvPr id="23" name="object 2"/>
            <p:cNvSpPr txBox="1"/>
            <p:nvPr/>
          </p:nvSpPr>
          <p:spPr>
            <a:xfrm>
              <a:off x="4056" y="7025"/>
              <a:ext cx="10926" cy="1056"/>
            </a:xfrm>
            <a:prstGeom prst="rect">
              <a:avLst/>
            </a:prstGeom>
          </p:spPr>
          <p:txBody>
            <a:bodyPr vert="horz" wrap="square" lIns="0" tIns="12699" rIns="0" bIns="0" rtlCol="0">
              <a:spAutoFit/>
            </a:bodyPr>
            <a:lstStyle/>
            <a:p>
              <a:pPr marR="3016250" algn="ctr">
                <a:lnSpc>
                  <a:spcPct val="130000"/>
                </a:lnSpc>
                <a:spcBef>
                  <a:spcPts val="100"/>
                </a:spcBef>
              </a:pPr>
              <a:r>
                <a:rPr lang="en-US" sz="24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Jincheng Zhang</a:t>
              </a:r>
              <a:r>
                <a:rPr lang="en-US" sz="2400" baseline="300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1</a:t>
              </a:r>
              <a:r>
                <a:rPr lang="en-US" sz="24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, Zhihang Qian</a:t>
              </a:r>
              <a:r>
                <a:rPr lang="en-US" sz="2400" baseline="300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1</a:t>
              </a:r>
              <a:r>
                <a:rPr lang="en-US" sz="24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, Shuyang Gu</a:t>
              </a:r>
              <a:r>
                <a:rPr lang="en-US" sz="2400" baseline="300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1</a:t>
              </a:r>
              <a:r>
                <a:rPr lang="en-US" sz="24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, Yongjoong </a:t>
              </a:r>
              <a:r>
                <a:rPr lang="en-US" sz="24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Shin</a:t>
              </a:r>
              <a:r>
                <a:rPr lang="en-US" sz="2400" baseline="30000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</a:rPr>
                <a:t>1</a:t>
              </a:r>
              <a:endParaRPr lang="en-US" sz="2400" b="1" u="sng" spc="-5" baseline="30000" dirty="0">
                <a:latin typeface="Times New Roman" panose="02020603050405020304" charset="0"/>
                <a:ea typeface="FZDaHei-B02S" panose="02000000000000000000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58" y="8029"/>
              <a:ext cx="12298" cy="11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R="3016250" algn="ctr">
                <a:lnSpc>
                  <a:spcPct val="150000"/>
                </a:lnSpc>
                <a:spcBef>
                  <a:spcPts val="15"/>
                </a:spcBef>
              </a:pPr>
              <a:r>
                <a:rPr lang="en-US"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1. School of Materials Science and Engineering, Tsinghua University</a:t>
              </a:r>
              <a:endParaRPr lang="en-US" sz="2000" spc="-5" dirty="0">
                <a:latin typeface="Times New Roman" panose="02020603050405020304" charset="0"/>
                <a:ea typeface="FZDaHei-B02S" panose="02000000000000000000" charset="-122"/>
                <a:cs typeface="Times New Roman" panose="02020603050405020304" charset="0"/>
                <a:sym typeface="+mn-ea"/>
              </a:endParaRPr>
            </a:p>
            <a:p>
              <a:pPr marR="3016250" algn="ctr">
                <a:lnSpc>
                  <a:spcPct val="150000"/>
                </a:lnSpc>
                <a:spcBef>
                  <a:spcPts val="15"/>
                </a:spcBef>
              </a:pPr>
              <a:r>
                <a:rPr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2020.</a:t>
              </a:r>
              <a:r>
                <a:rPr lang="en-US"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en-US"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2</a:t>
              </a:r>
              <a:r>
                <a:rPr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.</a:t>
              </a:r>
              <a:r>
                <a:rPr lang="en-US" sz="2000" spc="-5" dirty="0">
                  <a:latin typeface="Times New Roman" panose="02020603050405020304" charset="0"/>
                  <a:ea typeface="FZDaHei-B02S" panose="02000000000000000000" charset="-122"/>
                  <a:cs typeface="Times New Roman" panose="02020603050405020304" charset="0"/>
                  <a:sym typeface="+mn-ea"/>
                </a:rPr>
                <a:t>28</a:t>
              </a:r>
              <a:endParaRPr lang="en-US" sz="2000" spc="-5" dirty="0">
                <a:latin typeface="Times New Roman" panose="02020603050405020304" charset="0"/>
                <a:ea typeface="FZDaHei-B02S" panose="02000000000000000000" charset="-122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348605" y="6413500"/>
            <a:ext cx="66909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858010" algn="r">
              <a:lnSpc>
                <a:spcPct val="100000"/>
              </a:lnSpc>
              <a:spcBef>
                <a:spcPts val="2115"/>
              </a:spcBef>
            </a:pPr>
            <a:r>
              <a:rPr lang="en-US" sz="2000" b="1" u="sng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Email</a:t>
            </a:r>
            <a:r>
              <a:rPr lang="zh-CN" altLang="en-US" sz="2000" b="1" u="sng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sz="2000" b="1" u="sng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jincheng</a:t>
            </a:r>
            <a:r>
              <a:rPr sz="2000" b="1" u="sng" spc="-5" dirty="0">
                <a:latin typeface="Times New Roman" panose="02020603050405020304" charset="0"/>
                <a:cs typeface="Times New Roman" panose="02020603050405020304" charset="0"/>
                <a:sym typeface="+mn-ea"/>
                <a:hlinkClick r:id="rId3"/>
              </a:rPr>
              <a:t>18@mails.tsinghua.edu.cn</a:t>
            </a:r>
            <a:endParaRPr lang="zh-CN" altLang="en-US" sz="2000" b="1" u="sng" spc="-5" dirty="0">
              <a:latin typeface="Times New Roman" panose="02020603050405020304" charset="0"/>
              <a:cs typeface="Times New Roman" panose="02020603050405020304" charset="0"/>
              <a:sym typeface="+mn-ea"/>
              <a:hlinkClick r:id="rId3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5280" y="1833880"/>
            <a:ext cx="11522075" cy="2051685"/>
            <a:chOff x="528" y="2888"/>
            <a:chExt cx="18145" cy="3231"/>
          </a:xfrm>
        </p:grpSpPr>
        <p:sp>
          <p:nvSpPr>
            <p:cNvPr id="29" name="object 6"/>
            <p:cNvSpPr/>
            <p:nvPr/>
          </p:nvSpPr>
          <p:spPr>
            <a:xfrm>
              <a:off x="528" y="4721"/>
              <a:ext cx="18142" cy="120"/>
            </a:xfrm>
            <a:custGeom>
              <a:avLst/>
              <a:gdLst/>
              <a:ahLst/>
              <a:cxnLst/>
              <a:rect l="l" t="t" r="r" b="b"/>
              <a:pathLst>
                <a:path w="8153400" h="40005">
                  <a:moveTo>
                    <a:pt x="8153400" y="39750"/>
                  </a:moveTo>
                  <a:lnTo>
                    <a:pt x="0" y="38163"/>
                  </a:lnTo>
                  <a:lnTo>
                    <a:pt x="0" y="0"/>
                  </a:lnTo>
                  <a:lnTo>
                    <a:pt x="8153400" y="1587"/>
                  </a:lnTo>
                  <a:lnTo>
                    <a:pt x="8153400" y="3975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" name="object 4"/>
            <p:cNvSpPr txBox="1">
              <a:spLocks noGrp="1"/>
            </p:cNvSpPr>
            <p:nvPr/>
          </p:nvSpPr>
          <p:spPr>
            <a:xfrm>
              <a:off x="528" y="2888"/>
              <a:ext cx="18142" cy="1714"/>
            </a:xfrm>
            <a:prstGeom prst="rect">
              <a:avLst/>
            </a:prstGeom>
          </p:spPr>
          <p:txBody>
            <a:bodyPr vert="horz" wrap="square" lIns="0" tIns="12064" rIns="0" bIns="0" rtlCol="0">
              <a:spAutoFit/>
            </a:bodyPr>
            <a:lstStyle>
              <a:lvl1pPr>
                <a:defRPr sz="2000" b="0" i="0">
                  <a:solidFill>
                    <a:schemeClr val="tx1"/>
                  </a:solidFill>
                  <a:latin typeface="Arial" panose="020B0604020202020204"/>
                  <a:ea typeface="+mj-ea"/>
                  <a:cs typeface="Arial" panose="020B0604020202020204"/>
                </a:defRPr>
              </a:lvl1pPr>
            </a:lstStyle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n-US" sz="3500" b="1" dirty="0">
                  <a:solidFill>
                    <a:srgbClr val="2932E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 Machine Learning Model for Grain Boundary Properties Prediction Based on Kernel Density Estimation</a:t>
              </a:r>
              <a:endParaRPr lang="en-US" sz="3500" b="1" dirty="0">
                <a:solidFill>
                  <a:srgbClr val="2932E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" name="object 6"/>
            <p:cNvSpPr/>
            <p:nvPr/>
          </p:nvSpPr>
          <p:spPr>
            <a:xfrm>
              <a:off x="531" y="4721"/>
              <a:ext cx="18142" cy="120"/>
            </a:xfrm>
            <a:custGeom>
              <a:avLst/>
              <a:gdLst/>
              <a:ahLst/>
              <a:cxnLst/>
              <a:rect l="l" t="t" r="r" b="b"/>
              <a:pathLst>
                <a:path w="8153400" h="40005">
                  <a:moveTo>
                    <a:pt x="8153400" y="39750"/>
                  </a:moveTo>
                  <a:lnTo>
                    <a:pt x="0" y="38163"/>
                  </a:lnTo>
                  <a:lnTo>
                    <a:pt x="0" y="0"/>
                  </a:lnTo>
                  <a:lnTo>
                    <a:pt x="8153400" y="1587"/>
                  </a:lnTo>
                  <a:lnTo>
                    <a:pt x="8153400" y="3975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文本框 3"/>
            <p:cNvSpPr txBox="1"/>
            <p:nvPr/>
          </p:nvSpPr>
          <p:spPr>
            <a:xfrm>
              <a:off x="1502" y="4841"/>
              <a:ext cx="16194" cy="127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R="3016250" algn="ctr">
                <a:lnSpc>
                  <a:spcPct val="130000"/>
                </a:lnSpc>
                <a:spcBef>
                  <a:spcPts val="100"/>
                </a:spcBef>
              </a:pPr>
              <a:r>
                <a:rPr lang="zh-CN" altLang="en-US" sz="3600" b="1" dirty="0">
                  <a:latin typeface="+mj-ea"/>
                  <a:ea typeface="+mj-ea"/>
                  <a:cs typeface="Times New Roman" panose="02020603050405020304" charset="0"/>
                  <a:sym typeface="+mn-ea"/>
                </a:rPr>
                <a:t>基于核密度近似方法的晶界性质机器学习预测模型</a:t>
              </a:r>
              <a:endParaRPr lang="zh-CN" altLang="en-US" sz="3600" b="1" dirty="0">
                <a:latin typeface="+mj-ea"/>
                <a:ea typeface="+mj-ea"/>
                <a:cs typeface="Times New Roman" panose="020206030504050203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55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6" name="组合 55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57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58" name="组合 57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59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0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4.2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Methodology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—— KDE for PCF Calculation</a:t>
                  </a:r>
                  <a:endParaRPr lang="en-US"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0" y="1243330"/>
            <a:ext cx="11906250" cy="5600700"/>
            <a:chOff x="0" y="1958"/>
            <a:chExt cx="18750" cy="8820"/>
          </a:xfrm>
        </p:grpSpPr>
        <p:grpSp>
          <p:nvGrpSpPr>
            <p:cNvPr id="17" name="组合 16"/>
            <p:cNvGrpSpPr/>
            <p:nvPr/>
          </p:nvGrpSpPr>
          <p:grpSpPr>
            <a:xfrm>
              <a:off x="0" y="1958"/>
              <a:ext cx="18750" cy="8634"/>
              <a:chOff x="0" y="1944"/>
              <a:chExt cx="18750" cy="8634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/>
              <a:srcRect l="2741" t="19059" r="4370" b="4612"/>
              <a:stretch>
                <a:fillRect/>
              </a:stretch>
            </p:blipFill>
            <p:spPr>
              <a:xfrm>
                <a:off x="13040" y="3218"/>
                <a:ext cx="4080" cy="480"/>
              </a:xfrm>
              <a:prstGeom prst="rect">
                <a:avLst/>
              </a:prstGeom>
            </p:spPr>
          </p:pic>
          <p:sp>
            <p:nvSpPr>
              <p:cNvPr id="52" name="文本框 51"/>
              <p:cNvSpPr txBox="1"/>
              <p:nvPr/>
            </p:nvSpPr>
            <p:spPr>
              <a:xfrm>
                <a:off x="8753" y="1944"/>
                <a:ext cx="9997" cy="220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对相关</a:t>
                </a:r>
                <a:r>
                  <a:rPr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函数 </a:t>
                </a:r>
                <a:r>
                  <a:rPr 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PCF  (Pair Correlation Function) </a:t>
                </a:r>
                <a:r>
                  <a:rPr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是用来描述某个所研究粒子周围其他粒子分布情况的物理量 </a:t>
                </a:r>
                <a:r>
                  <a:rPr 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(</a:t>
                </a:r>
                <a:r>
                  <a:rPr 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描述子，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descriptor)</a:t>
                </a:r>
                <a:r>
                  <a:rPr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，其积分代表平均配位数。</a:t>
                </a:r>
                <a:r>
                  <a:rPr 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对本研究而言，计算经过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KDE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改进的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PCF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函数可以提供一个大小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	         	                          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的高维数据数组以作为机器学习模型的输入。</a:t>
                </a:r>
                <a:endPara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93" y="9689"/>
                <a:ext cx="7431" cy="88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zh-CN" altLang="en-US" sz="1400">
                    <a:ea typeface="+mj-ea"/>
                    <a:cs typeface="+mn-lt"/>
                  </a:rPr>
                  <a:t>Fig.</a:t>
                </a:r>
                <a:r>
                  <a:rPr lang="en-US" altLang="zh-CN" sz="1400">
                    <a:ea typeface="+mj-ea"/>
                    <a:cs typeface="+mn-lt"/>
                  </a:rPr>
                  <a:t>4.1 </a:t>
                </a:r>
                <a:r>
                  <a:rPr lang="zh-CN" altLang="en-US" sz="1400">
                    <a:ea typeface="+mj-ea"/>
                    <a:cs typeface="+mn-lt"/>
                  </a:rPr>
                  <a:t>上图显示计算得到</a:t>
                </a:r>
                <a:r>
                  <a:rPr lang="zh-CN" altLang="en-US" sz="1400">
                    <a:ea typeface="+mj-ea"/>
                    <a:cs typeface="+mn-lt"/>
                  </a:rPr>
                  <a:t> </a:t>
                </a:r>
                <a:r>
                  <a:rPr lang="en-US" altLang="zh-CN" sz="1400">
                    <a:ea typeface="+mj-ea"/>
                    <a:cs typeface="+mn-lt"/>
                  </a:rPr>
                  <a:t>Σ9 </a:t>
                </a:r>
                <a:r>
                  <a:rPr lang="zh-CN" altLang="en-US" sz="1400">
                    <a:latin typeface="+mj-ea"/>
                    <a:ea typeface="+mj-ea"/>
                    <a:cs typeface="+mj-ea"/>
                    <a:sym typeface="+mn-ea"/>
                  </a:rPr>
                  <a:t>晶界的平均对相关函数（</a:t>
                </a:r>
                <a:r>
                  <a:rPr lang="en-US" altLang="zh-CN" sz="1400">
                    <a:latin typeface="+mj-ea"/>
                    <a:ea typeface="+mj-ea"/>
                    <a:cs typeface="+mj-ea"/>
                    <a:sym typeface="+mn-ea"/>
                  </a:rPr>
                  <a:t>GB </a:t>
                </a:r>
                <a:r>
                  <a:rPr lang="zh-CN" altLang="en-US" sz="1400">
                    <a:latin typeface="+mj-ea"/>
                    <a:ea typeface="+mj-ea"/>
                    <a:cs typeface="+mj-ea"/>
                    <a:sym typeface="+mn-ea"/>
                  </a:rPr>
                  <a:t>PCF）与理想 </a:t>
                </a:r>
                <a:r>
                  <a:rPr lang="en-US" altLang="zh-CN" sz="1400">
                    <a:latin typeface="+mj-ea"/>
                    <a:ea typeface="+mj-ea"/>
                    <a:cs typeface="+mj-ea"/>
                    <a:sym typeface="+mn-ea"/>
                  </a:rPr>
                  <a:t>FCC </a:t>
                </a:r>
                <a:r>
                  <a:rPr lang="zh-CN" altLang="en-US" sz="1400">
                    <a:latin typeface="+mj-ea"/>
                    <a:ea typeface="+mj-ea"/>
                    <a:cs typeface="+mj-ea"/>
                    <a:sym typeface="+mn-ea"/>
                  </a:rPr>
                  <a:t>晶体的比较。 </a:t>
                </a:r>
                <a:endParaRPr lang="zh-CN" altLang="en-US" sz="1400">
                  <a:latin typeface="+mj-ea"/>
                  <a:ea typeface="+mj-ea"/>
                  <a:cs typeface="+mj-ea"/>
                  <a:sym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70" y="1944"/>
                <a:ext cx="7296" cy="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传统的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PCF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采用狄拉克δ函数作为加和项： </a:t>
                </a:r>
                <a:endPara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70" y="3405"/>
                <a:ext cx="5738" cy="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应用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KDE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改进后的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PCF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如下表示：</a:t>
                </a:r>
                <a:endPara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rcRect l="3562" t="57293" r="3246"/>
              <a:stretch>
                <a:fillRect/>
              </a:stretch>
            </p:blipFill>
            <p:spPr>
              <a:xfrm>
                <a:off x="0" y="7004"/>
                <a:ext cx="8230" cy="2685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" y="5622"/>
                <a:ext cx="5345" cy="1259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" y="2499"/>
                <a:ext cx="4412" cy="9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8" y="3960"/>
                <a:ext cx="4920" cy="92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370" y="5067"/>
                <a:ext cx="7553" cy="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其中所采用的 Epanechnikov 核函数定义如下：</a:t>
                </a:r>
                <a:endPara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8"/>
              <a:srcRect t="4252"/>
              <a:stretch>
                <a:fillRect/>
              </a:stretch>
            </p:blipFill>
            <p:spPr>
              <a:xfrm>
                <a:off x="9076" y="4050"/>
                <a:ext cx="9221" cy="5404"/>
              </a:xfrm>
              <a:prstGeom prst="rect">
                <a:avLst/>
              </a:prstGeom>
            </p:spPr>
          </p:pic>
        </p:grpSp>
        <p:sp>
          <p:nvSpPr>
            <p:cNvPr id="18" name="文本框 17"/>
            <p:cNvSpPr txBox="1"/>
            <p:nvPr/>
          </p:nvSpPr>
          <p:spPr>
            <a:xfrm>
              <a:off x="9076" y="9517"/>
              <a:ext cx="9554" cy="12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400">
                  <a:ea typeface="+mj-ea"/>
                  <a:cs typeface="+mn-lt"/>
                </a:rPr>
                <a:t>Fig.</a:t>
              </a:r>
              <a:r>
                <a:rPr lang="en-US" altLang="zh-CN" sz="1400">
                  <a:ea typeface="+mj-ea"/>
                  <a:cs typeface="+mn-lt"/>
                </a:rPr>
                <a:t>4.2 </a:t>
              </a:r>
              <a:r>
                <a:rPr sz="1400">
                  <a:ea typeface="+mj-ea"/>
                </a:rPr>
                <a:t>对于 20x20x20 nm</a:t>
              </a:r>
              <a:r>
                <a:rPr sz="1400" baseline="30000">
                  <a:ea typeface="+mj-ea"/>
                </a:rPr>
                <a:t>3</a:t>
              </a:r>
              <a:r>
                <a:rPr sz="1400">
                  <a:ea typeface="+mj-ea"/>
                </a:rPr>
                <a:t> </a:t>
              </a:r>
              <a:r>
                <a:rPr sz="1400">
                  <a:ea typeface="+mj-ea"/>
                  <a:sym typeface="+mn-ea"/>
                </a:rPr>
                <a:t>退</a:t>
              </a:r>
              <a:r>
                <a:rPr sz="1400">
                  <a:ea typeface="+mj-ea"/>
                </a:rPr>
                <a:t>火的</a:t>
              </a:r>
              <a:r>
                <a:rPr lang="zh-CN" sz="1400">
                  <a:ea typeface="+mj-ea"/>
                </a:rPr>
                <a:t>多</a:t>
              </a:r>
              <a:r>
                <a:rPr sz="1400">
                  <a:ea typeface="+mj-ea"/>
                </a:rPr>
                <a:t>晶 Al </a:t>
              </a:r>
              <a:r>
                <a:rPr lang="zh-CN" sz="1400">
                  <a:ea typeface="+mj-ea"/>
                </a:rPr>
                <a:t>体系</a:t>
              </a:r>
              <a:r>
                <a:rPr sz="1400">
                  <a:ea typeface="+mj-ea"/>
                </a:rPr>
                <a:t> </a:t>
              </a:r>
              <a:r>
                <a:rPr lang="en-US" sz="1400">
                  <a:ea typeface="+mj-ea"/>
                </a:rPr>
                <a:t>(</a:t>
              </a:r>
              <a:r>
                <a:rPr lang="zh-CN" altLang="en-US" sz="1400">
                  <a:ea typeface="+mj-ea"/>
                </a:rPr>
                <a:t>原子</a:t>
              </a:r>
              <a:r>
                <a:rPr sz="1400">
                  <a:ea typeface="+mj-ea"/>
                </a:rPr>
                <a:t>用对称</a:t>
              </a:r>
              <a:r>
                <a:rPr lang="zh-CN" sz="1400">
                  <a:ea typeface="+mj-ea"/>
                </a:rPr>
                <a:t>因子</a:t>
              </a:r>
              <a:r>
                <a:rPr sz="1400">
                  <a:ea typeface="+mj-ea"/>
                </a:rPr>
                <a:t>着色</a:t>
              </a:r>
              <a:r>
                <a:rPr lang="en-US" sz="1400">
                  <a:ea typeface="+mj-ea"/>
                </a:rPr>
                <a:t>)</a:t>
              </a:r>
              <a:r>
                <a:rPr sz="1400">
                  <a:ea typeface="+mj-ea"/>
                </a:rPr>
                <a:t>，</a:t>
              </a:r>
              <a:r>
                <a:rPr lang="zh-CN" sz="1400">
                  <a:ea typeface="+mj-ea"/>
                </a:rPr>
                <a:t>计算</a:t>
              </a:r>
              <a:r>
                <a:rPr sz="1400">
                  <a:ea typeface="+mj-ea"/>
                </a:rPr>
                <a:t>每个已识别的 GB </a:t>
              </a:r>
              <a:r>
                <a:rPr lang="zh-CN" sz="1400">
                  <a:ea typeface="+mj-ea"/>
                </a:rPr>
                <a:t>中偏聚位点</a:t>
              </a:r>
              <a:r>
                <a:rPr sz="1400">
                  <a:ea typeface="+mj-ea"/>
                </a:rPr>
                <a:t>的 </a:t>
              </a:r>
              <a:r>
                <a:rPr lang="en-US" sz="1400">
                  <a:ea typeface="+mj-ea"/>
                </a:rPr>
                <a:t>PCF</a:t>
              </a:r>
              <a:r>
                <a:rPr lang="zh-CN" altLang="en-US" sz="1400">
                  <a:ea typeface="+mj-ea"/>
                </a:rPr>
                <a:t>，</a:t>
              </a:r>
              <a:r>
                <a:rPr sz="1400">
                  <a:ea typeface="+mj-ea"/>
                </a:rPr>
                <a:t>转换为特征矩阵，作为 </a:t>
              </a:r>
              <a:r>
                <a:rPr lang="en-US" sz="1400">
                  <a:ea typeface="+mj-ea"/>
                </a:rPr>
                <a:t>(</a:t>
              </a:r>
              <a:r>
                <a:rPr sz="1400">
                  <a:ea typeface="+mj-ea"/>
                </a:rPr>
                <a:t>c</a:t>
              </a:r>
              <a:r>
                <a:rPr lang="en-US" sz="1400">
                  <a:ea typeface="+mj-ea"/>
                </a:rPr>
                <a:t>) </a:t>
              </a:r>
              <a:r>
                <a:rPr sz="1400">
                  <a:ea typeface="+mj-ea"/>
                </a:rPr>
                <a:t>学习算法 </a:t>
              </a:r>
              <a:r>
                <a:rPr lang="en-US" sz="1400">
                  <a:ea typeface="+mj-ea"/>
                </a:rPr>
                <a:t>(</a:t>
              </a:r>
              <a:r>
                <a:rPr sz="1400">
                  <a:ea typeface="+mj-ea"/>
                </a:rPr>
                <a:t>线性回归</a:t>
              </a:r>
              <a:r>
                <a:rPr lang="zh-CN" sz="1400">
                  <a:ea typeface="+mj-ea"/>
                </a:rPr>
                <a:t>、随机森林等</a:t>
              </a:r>
              <a:r>
                <a:rPr lang="en-US" sz="1400">
                  <a:ea typeface="+mj-ea"/>
                </a:rPr>
                <a:t>) </a:t>
              </a:r>
              <a:r>
                <a:rPr lang="zh-CN" altLang="en-US" sz="1400">
                  <a:ea typeface="+mj-ea"/>
                </a:rPr>
                <a:t>的</a:t>
              </a:r>
              <a:r>
                <a:rPr sz="1400">
                  <a:ea typeface="+mj-ea"/>
                  <a:sym typeface="+mn-ea"/>
                </a:rPr>
                <a:t>输入</a:t>
              </a:r>
              <a:r>
                <a:rPr lang="zh-CN" sz="1400">
                  <a:ea typeface="+mj-ea"/>
                  <a:sym typeface="+mn-ea"/>
                </a:rPr>
                <a:t>。</a:t>
              </a:r>
              <a:endParaRPr lang="zh-CN" sz="1400">
                <a:ea typeface="+mj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55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6" name="组合 55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57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58" name="组合 57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59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0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4.3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Methodology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—— PCA  Analysis</a:t>
                  </a:r>
                  <a:endParaRPr lang="en-US"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201930" y="1310640"/>
            <a:ext cx="11817985" cy="5259705"/>
            <a:chOff x="318" y="1944"/>
            <a:chExt cx="18611" cy="8283"/>
          </a:xfrm>
        </p:grpSpPr>
        <p:sp>
          <p:nvSpPr>
            <p:cNvPr id="21" name="文本框 20"/>
            <p:cNvSpPr txBox="1"/>
            <p:nvPr/>
          </p:nvSpPr>
          <p:spPr>
            <a:xfrm>
              <a:off x="318" y="1944"/>
              <a:ext cx="6177" cy="78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PCF 代表了原子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局域信息的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详细量化，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它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是一种高维数据结构（相当于 PCF  采样点的数量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；</a:t>
              </a: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为了便于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比较不同 </a:t>
              </a:r>
              <a:r>
                <a:rPr 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H 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偏聚位点的信息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，并建立与 GB 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倾角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或 GB </a:t>
              </a:r>
              <a:r>
                <a:rPr 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Σ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的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联系，可以使用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维数缩减技术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；</a:t>
              </a: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PCA 是用于降维的常用技术，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它可以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确定数据的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一组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正交基，其中第 i 个特征向量对应于具有第 i 个最大方差的方向，如图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（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a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）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所示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；</a:t>
              </a: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pPr>
                <a:lnSpc>
                  <a:spcPct val="110000"/>
                </a:lnSpc>
              </a:pP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从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每个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 </a:t>
              </a:r>
              <a:r>
                <a:rPr 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H 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偏聚位点的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离散采样 PCF 中减去 </a:t>
              </a:r>
              <a:r>
                <a:rPr 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GB </a:t>
              </a:r>
              <a:r>
                <a:rPr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平均 PCF 后，通过奇异值分解进行主成分分析（PCA）</a:t>
              </a:r>
              <a:r>
                <a:rPr 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，得到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PCF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相互正交的一组基，如图（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b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）所示；</a:t>
              </a:r>
              <a:endParaRPr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4" y="1944"/>
              <a:ext cx="12305" cy="8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55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6" name="组合 55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57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58" name="组合 57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59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0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4.4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Sampling —— Based on K-means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Clustering</a:t>
                  </a:r>
                  <a:endParaRPr lang="en-US"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sp>
        <p:nvSpPr>
          <p:cNvPr id="21" name="文本框 20"/>
          <p:cNvSpPr txBox="1"/>
          <p:nvPr/>
        </p:nvSpPr>
        <p:spPr>
          <a:xfrm>
            <a:off x="234950" y="1229360"/>
            <a:ext cx="11553825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由于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在单次的模拟结果中，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H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位于晶块环境中的几率较大，所以有必要进行系统抽样，防止训练结果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出现偏差。</a:t>
            </a:r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4345" y="1659255"/>
            <a:ext cx="10784200" cy="4281780"/>
            <a:chOff x="864" y="2716"/>
            <a:chExt cx="17106" cy="6880"/>
          </a:xfrm>
        </p:grpSpPr>
        <p:pic>
          <p:nvPicPr>
            <p:cNvPr id="3" name="图片 2" descr="Classification&amp;Sampling(13a-510)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5" y="2716"/>
              <a:ext cx="8085" cy="6879"/>
            </a:xfrm>
            <a:prstGeom prst="rect">
              <a:avLst/>
            </a:prstGeom>
          </p:spPr>
        </p:pic>
        <p:pic>
          <p:nvPicPr>
            <p:cNvPr id="4" name="图片 3" descr="curve"/>
            <p:cNvPicPr>
              <a:picLocks noChangeAspect="1"/>
            </p:cNvPicPr>
            <p:nvPr/>
          </p:nvPicPr>
          <p:blipFill>
            <a:blip r:embed="rId4"/>
            <a:srcRect t="11152"/>
            <a:stretch>
              <a:fillRect/>
            </a:stretch>
          </p:blipFill>
          <p:spPr>
            <a:xfrm>
              <a:off x="864" y="2865"/>
              <a:ext cx="7632" cy="673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414655" y="6085205"/>
            <a:ext cx="10928350" cy="564515"/>
            <a:chOff x="653" y="9703"/>
            <a:chExt cx="17210" cy="889"/>
          </a:xfrm>
        </p:grpSpPr>
        <p:sp>
          <p:nvSpPr>
            <p:cNvPr id="12" name="文本框 11"/>
            <p:cNvSpPr txBox="1"/>
            <p:nvPr/>
          </p:nvSpPr>
          <p:spPr>
            <a:xfrm>
              <a:off x="653" y="9703"/>
              <a:ext cx="7978" cy="8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ea typeface="+mj-ea"/>
                  <a:cs typeface="+mn-lt"/>
                </a:rPr>
                <a:t>Fig.</a:t>
              </a:r>
              <a:r>
                <a:rPr lang="en-US" altLang="zh-CN" sz="1400" b="1">
                  <a:ea typeface="+mj-ea"/>
                  <a:cs typeface="+mn-lt"/>
                </a:rPr>
                <a:t>4.4  </a:t>
              </a:r>
              <a:r>
                <a:rPr lang="zh-CN" altLang="en-US" sz="1400">
                  <a:ea typeface="+mj-ea"/>
                  <a:cs typeface="+mn-lt"/>
                </a:rPr>
                <a:t>上图显示 </a:t>
              </a:r>
              <a:r>
                <a:rPr lang="en-US" altLang="zh-CN" sz="1400">
                  <a:ea typeface="+mj-ea"/>
                  <a:cs typeface="+mn-lt"/>
                </a:rPr>
                <a:t>Σ13a(051) </a:t>
              </a:r>
              <a:r>
                <a:rPr lang="zh-CN" altLang="en-US" sz="1400">
                  <a:latin typeface="+mj-ea"/>
                  <a:ea typeface="+mj-ea"/>
                  <a:cs typeface="+mj-ea"/>
                  <a:sym typeface="+mn-ea"/>
                </a:rPr>
                <a:t>晶界的 </a:t>
              </a:r>
              <a:r>
                <a:rPr lang="en-US" altLang="zh-CN" sz="1400">
                  <a:latin typeface="+mj-ea"/>
                  <a:ea typeface="+mj-ea"/>
                  <a:cs typeface="+mj-ea"/>
                  <a:sym typeface="+mn-ea"/>
                </a:rPr>
                <a:t>H </a:t>
              </a:r>
              <a:r>
                <a:rPr lang="zh-CN" altLang="en-US" sz="1400">
                  <a:latin typeface="+mj-ea"/>
                  <a:ea typeface="+mj-ea"/>
                  <a:cs typeface="+mj-ea"/>
                  <a:sym typeface="+mn-ea"/>
                </a:rPr>
                <a:t>偏聚能计算结果，这里 </a:t>
              </a:r>
              <a:r>
                <a:rPr lang="en-US" altLang="zh-CN" sz="1400">
                  <a:latin typeface="+mj-ea"/>
                  <a:ea typeface="+mj-ea"/>
                  <a:cs typeface="+mj-ea"/>
                  <a:sym typeface="+mn-ea"/>
                </a:rPr>
                <a:t>x </a:t>
              </a:r>
              <a:r>
                <a:rPr lang="zh-CN" altLang="en-US" sz="1400">
                  <a:latin typeface="+mj-ea"/>
                  <a:ea typeface="+mj-ea"/>
                  <a:cs typeface="+mj-ea"/>
                  <a:sym typeface="+mn-ea"/>
                </a:rPr>
                <a:t>轴坐标表示距离晶界平面的距离。</a:t>
              </a:r>
              <a:endParaRPr lang="zh-CN" altLang="en-US" sz="1400">
                <a:latin typeface="+mj-ea"/>
                <a:ea typeface="+mj-ea"/>
                <a:cs typeface="+mj-ea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885" y="9703"/>
              <a:ext cx="7978" cy="8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ea typeface="+mj-ea"/>
                  <a:cs typeface="+mn-lt"/>
                </a:rPr>
                <a:t>Fig.</a:t>
              </a:r>
              <a:r>
                <a:rPr lang="en-US" altLang="zh-CN" sz="1400" b="1">
                  <a:ea typeface="+mj-ea"/>
                  <a:cs typeface="+mn-lt"/>
                </a:rPr>
                <a:t>4.5  </a:t>
              </a:r>
              <a:r>
                <a:rPr lang="zh-CN" altLang="en-US" sz="1400">
                  <a:ea typeface="+mj-ea"/>
                  <a:cs typeface="+mn-lt"/>
                </a:rPr>
                <a:t>对单个晶界模型中的数据点按照样本空间中的距离进行 </a:t>
              </a:r>
              <a:r>
                <a:rPr lang="en-US" altLang="zh-CN" sz="1400">
                  <a:ea typeface="+mj-ea"/>
                  <a:cs typeface="+mn-lt"/>
                </a:rPr>
                <a:t>k-means </a:t>
              </a:r>
              <a:r>
                <a:rPr lang="zh-CN" altLang="en-US" sz="1400">
                  <a:ea typeface="+mj-ea"/>
                  <a:cs typeface="+mn-lt"/>
                </a:rPr>
                <a:t>聚类随机采样后的结果，图中红色表示采样点。</a:t>
              </a:r>
              <a:endParaRPr lang="zh-CN" altLang="en-US" sz="1400">
                <a:ea typeface="+mj-ea"/>
                <a:cs typeface="+mn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6730" y="1156335"/>
            <a:ext cx="11239863" cy="2052320"/>
            <a:chOff x="918" y="2541"/>
            <a:chExt cx="18517" cy="3232"/>
          </a:xfrm>
        </p:grpSpPr>
        <p:pic>
          <p:nvPicPr>
            <p:cNvPr id="7" name="图片 6" descr="Fe_twist_sigma37(001)"/>
            <p:cNvPicPr>
              <a:picLocks noChangeAspect="1"/>
            </p:cNvPicPr>
            <p:nvPr/>
          </p:nvPicPr>
          <p:blipFill>
            <a:blip r:embed="rId1"/>
            <a:srcRect l="69653" t="18472" r="13887" b="66338"/>
            <a:stretch>
              <a:fillRect/>
            </a:stretch>
          </p:blipFill>
          <p:spPr>
            <a:xfrm>
              <a:off x="5387" y="2541"/>
              <a:ext cx="3499" cy="3229"/>
            </a:xfrm>
            <a:prstGeom prst="rect">
              <a:avLst/>
            </a:prstGeom>
          </p:spPr>
        </p:pic>
        <p:pic>
          <p:nvPicPr>
            <p:cNvPr id="8" name="图片 7" descr="Fe_twist_sigma13(001)"/>
            <p:cNvPicPr>
              <a:picLocks noChangeAspect="1"/>
            </p:cNvPicPr>
            <p:nvPr/>
          </p:nvPicPr>
          <p:blipFill>
            <a:blip r:embed="rId2"/>
            <a:srcRect l="68314" t="17366" r="16987" b="68823"/>
            <a:stretch>
              <a:fillRect/>
            </a:stretch>
          </p:blipFill>
          <p:spPr>
            <a:xfrm>
              <a:off x="9999" y="2547"/>
              <a:ext cx="3409" cy="3221"/>
            </a:xfrm>
            <a:prstGeom prst="rect">
              <a:avLst/>
            </a:prstGeom>
          </p:spPr>
        </p:pic>
        <p:pic>
          <p:nvPicPr>
            <p:cNvPr id="11" name="图片 10" descr="Fe_twist_sigma17(001)"/>
            <p:cNvPicPr>
              <a:picLocks noChangeAspect="1"/>
            </p:cNvPicPr>
            <p:nvPr/>
          </p:nvPicPr>
          <p:blipFill>
            <a:blip r:embed="rId3"/>
            <a:srcRect l="76052" t="17247" r="11250" b="71488"/>
            <a:stretch>
              <a:fillRect/>
            </a:stretch>
          </p:blipFill>
          <p:spPr>
            <a:xfrm>
              <a:off x="918" y="2541"/>
              <a:ext cx="3642" cy="323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4141" y="2805"/>
              <a:ext cx="5294" cy="27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>
                  <a:ea typeface="+mj-ea"/>
                  <a:cs typeface="+mn-lt"/>
                  <a:sym typeface="+mn-ea"/>
                </a:rPr>
                <a:t>Fig.</a:t>
              </a:r>
              <a:r>
                <a:rPr lang="en-US" altLang="zh-CN" sz="1600" b="1">
                  <a:ea typeface="+mj-ea"/>
                  <a:cs typeface="+mn-lt"/>
                  <a:sym typeface="+mn-ea"/>
                </a:rPr>
                <a:t>5.1 </a:t>
              </a:r>
              <a:r>
                <a:rPr lang="zh-CN" altLang="en-US" sz="1600" b="1">
                  <a:ea typeface="+mj-ea"/>
                  <a:cs typeface="+mn-lt"/>
                  <a:sym typeface="+mn-ea"/>
                </a:rPr>
                <a:t> </a:t>
              </a:r>
              <a:r>
                <a:rPr lang="zh-CN" altLang="en-US" sz="1600">
                  <a:latin typeface="+mj-lt"/>
                  <a:ea typeface="+mj-ea"/>
                  <a:cs typeface="+mj-lt"/>
                  <a:sym typeface="+mn-ea"/>
                </a:rPr>
                <a:t>应用 </a:t>
              </a:r>
              <a:r>
                <a:rPr lang="en-US" altLang="zh-CN" sz="1600">
                  <a:latin typeface="+mj-lt"/>
                  <a:ea typeface="+mj-ea"/>
                  <a:cs typeface="+mj-lt"/>
                  <a:sym typeface="+mn-ea"/>
                </a:rPr>
                <a:t>Voronoi </a:t>
              </a:r>
              <a:r>
                <a:rPr lang="zh-CN" altLang="en-US" sz="1600">
                  <a:latin typeface="+mj-lt"/>
                  <a:ea typeface="+mj-ea"/>
                  <a:cs typeface="+mj-lt"/>
                  <a:sym typeface="+mn-ea"/>
                </a:rPr>
                <a:t>算法对引入了点缺陷、线缺陷的模拟 </a:t>
              </a:r>
              <a:r>
                <a:rPr lang="en-US" altLang="zh-CN" sz="1600">
                  <a:latin typeface="+mj-lt"/>
                  <a:ea typeface="+mj-ea"/>
                  <a:cs typeface="+mj-lt"/>
                  <a:sym typeface="+mn-ea"/>
                </a:rPr>
                <a:t>α-Fe </a:t>
              </a:r>
              <a:r>
                <a:rPr lang="zh-CN" altLang="en-US" sz="1600">
                  <a:latin typeface="+mj-lt"/>
                  <a:ea typeface="+mj-ea"/>
                  <a:cs typeface="+mj-lt"/>
                  <a:sym typeface="+mn-ea"/>
                </a:rPr>
                <a:t>实际体系中的不同晶界进行多面体单元识别  </a:t>
              </a:r>
              <a:r>
                <a:rPr lang="en-US" altLang="zh-CN" sz="1600"/>
                <a:t>(a) α-</a:t>
              </a:r>
              <a:r>
                <a:rPr lang="zh-CN" altLang="en-US" sz="1600"/>
                <a:t>Fe twist </a:t>
              </a:r>
              <a:r>
                <a:rPr lang="en-US" altLang="zh-CN" sz="1600"/>
                <a:t>Σ</a:t>
              </a:r>
              <a:r>
                <a:rPr lang="zh-CN" altLang="en-US" sz="1600"/>
                <a:t>17(001) </a:t>
              </a:r>
              <a:r>
                <a:rPr lang="en-US" altLang="zh-CN" sz="1600"/>
                <a:t>(b) </a:t>
              </a:r>
              <a:r>
                <a:rPr lang="en-US" altLang="zh-CN" sz="1600">
                  <a:sym typeface="+mn-ea"/>
                </a:rPr>
                <a:t>α-</a:t>
              </a:r>
              <a:r>
                <a:rPr lang="zh-CN" altLang="en-US" sz="1600">
                  <a:sym typeface="+mn-ea"/>
                </a:rPr>
                <a:t>Fe twist </a:t>
              </a:r>
              <a:r>
                <a:rPr lang="en-US" altLang="zh-CN" sz="1600">
                  <a:sym typeface="+mn-ea"/>
                </a:rPr>
                <a:t>Σ</a:t>
              </a:r>
              <a:r>
                <a:rPr lang="zh-CN" altLang="en-US" sz="1600">
                  <a:sym typeface="+mn-ea"/>
                </a:rPr>
                <a:t>37(001) </a:t>
              </a:r>
              <a:r>
                <a:rPr lang="en-US" altLang="zh-CN" sz="1600">
                  <a:sym typeface="+mn-ea"/>
                </a:rPr>
                <a:t>(c) α-</a:t>
              </a:r>
              <a:r>
                <a:rPr lang="zh-CN" altLang="en-US" sz="1600">
                  <a:sym typeface="+mn-ea"/>
                </a:rPr>
                <a:t>Fe twist </a:t>
              </a:r>
              <a:r>
                <a:rPr lang="en-US" altLang="zh-CN" sz="1600">
                  <a:sym typeface="+mn-ea"/>
                </a:rPr>
                <a:t>Σ</a:t>
              </a:r>
              <a:r>
                <a:rPr lang="zh-CN" altLang="en-US" sz="1600">
                  <a:sym typeface="+mn-ea"/>
                </a:rPr>
                <a:t>13(001)</a:t>
              </a:r>
              <a:endParaRPr lang="zh-CN" altLang="en-US" sz="1600">
                <a:sym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2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5.1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Result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16" name="组合 15"/>
          <p:cNvGrpSpPr/>
          <p:nvPr/>
        </p:nvGrpSpPr>
        <p:grpSpPr>
          <a:xfrm>
            <a:off x="313690" y="3423920"/>
            <a:ext cx="11721465" cy="3254375"/>
            <a:chOff x="494" y="5392"/>
            <a:chExt cx="18459" cy="51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" y="5593"/>
              <a:ext cx="5630" cy="492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445" y="5593"/>
              <a:ext cx="5221" cy="2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1600" b="1">
                  <a:latin typeface="+mj-lt"/>
                  <a:ea typeface="+mj-ea"/>
                  <a:cs typeface="+mj-lt"/>
                  <a:sym typeface="+mn-ea"/>
                </a:rPr>
                <a:t>Fig.</a:t>
              </a:r>
              <a:r>
                <a:rPr lang="en-US" altLang="zh-CN" sz="1600" b="1">
                  <a:latin typeface="+mj-lt"/>
                  <a:ea typeface="+mj-ea"/>
                  <a:cs typeface="+mj-lt"/>
                  <a:sym typeface="+mn-ea"/>
                </a:rPr>
                <a:t>5.2 </a:t>
              </a:r>
              <a:r>
                <a:rPr lang="zh-CN" altLang="en-US" sz="1600">
                  <a:latin typeface="+mj-lt"/>
                  <a:ea typeface="+mj-ea"/>
                  <a:cs typeface="+mj-lt"/>
                  <a:sym typeface="+mn-ea"/>
                </a:rPr>
                <a:t> 使用 </a:t>
              </a:r>
              <a:r>
                <a:rPr lang="en-US" altLang="zh-CN" sz="1600">
                  <a:latin typeface="+mj-lt"/>
                  <a:ea typeface="+mj-ea"/>
                  <a:cs typeface="+mj-lt"/>
                  <a:sym typeface="+mn-ea"/>
                </a:rPr>
                <a:t>KDE </a:t>
              </a:r>
              <a:r>
                <a:rPr lang="zh-CN" altLang="en-US" sz="1600">
                  <a:latin typeface="+mj-lt"/>
                  <a:ea typeface="+mj-ea"/>
                  <a:cs typeface="+mj-lt"/>
                  <a:sym typeface="+mn-ea"/>
                </a:rPr>
                <a:t>模型对 </a:t>
              </a:r>
              <a:r>
                <a:rPr sz="1600"/>
                <a:t>VC/BCC-Fe，TiC/BCC-Fe，NbC/BCC-Fe，TaC/BCC-Fe，TaC/BCC-Fe-PBs </a:t>
              </a:r>
              <a:r>
                <a:rPr lang="zh-CN" sz="1600"/>
                <a:t>中的不同经典 </a:t>
              </a:r>
              <a:r>
                <a:rPr lang="en-US" altLang="zh-CN" sz="1600"/>
                <a:t>H </a:t>
              </a:r>
              <a:r>
                <a:rPr lang="zh-CN" altLang="en-US" sz="1600"/>
                <a:t>原子间隙</a:t>
              </a:r>
              <a:r>
                <a:rPr lang="zh-CN" sz="1600"/>
                <a:t>预测得到的平均</a:t>
              </a:r>
              <a:r>
                <a:rPr sz="1600" b="1"/>
                <a:t>氢结合能。</a:t>
              </a:r>
              <a:endParaRPr sz="1600" b="1"/>
            </a:p>
          </p:txBody>
        </p:sp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4" y="5392"/>
              <a:ext cx="7529" cy="5125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445" y="8450"/>
              <a:ext cx="522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 b="1">
                  <a:ea typeface="+mj-ea"/>
                  <a:cs typeface="+mn-lt"/>
                  <a:sym typeface="+mn-ea"/>
                </a:rPr>
                <a:t>Fig.</a:t>
              </a:r>
              <a:r>
                <a:rPr lang="en-US" altLang="zh-CN" sz="1600" b="1">
                  <a:ea typeface="+mj-ea"/>
                  <a:cs typeface="+mn-lt"/>
                  <a:sym typeface="+mn-ea"/>
                </a:rPr>
                <a:t>5.3</a:t>
              </a:r>
              <a:r>
                <a:rPr lang="en-US" altLang="zh-CN" sz="1600">
                  <a:ea typeface="+mj-ea"/>
                  <a:cs typeface="+mn-lt"/>
                  <a:sym typeface="+mn-ea"/>
                </a:rPr>
                <a:t> </a:t>
              </a:r>
              <a:r>
                <a:rPr lang="en-US" altLang="zh-CN" sz="1600" b="1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  <a:sym typeface="+mn-ea"/>
                </a:rPr>
                <a:t> RF</a:t>
              </a:r>
              <a:r>
                <a:rPr lang="en-US" altLang="zh-CN" sz="1600" b="1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  <a:sym typeface="+mn-ea"/>
                </a:rPr>
                <a:t> </a:t>
              </a:r>
              <a:r>
                <a:rPr lang="zh-CN" altLang="en-US" sz="1600" b="1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  <a:sym typeface="+mn-ea"/>
                </a:rPr>
                <a:t>算法十折交叉部分</a:t>
              </a:r>
              <a:r>
                <a:rPr lang="zh-CN" altLang="en-US" sz="1600" b="1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  <a:sym typeface="+mn-ea"/>
                </a:rPr>
                <a:t>验证</a:t>
              </a:r>
              <a:r>
                <a:rPr lang="zh-CN" altLang="en-US" sz="1600" b="1" dirty="0">
                  <a:latin typeface="SimSun" panose="02010600030101010101" pitchFamily="2" charset="-122"/>
                  <a:ea typeface="SimSun" panose="02010600030101010101" pitchFamily="2" charset="-122"/>
                  <a:cs typeface="SimSun" panose="02010600030101010101" pitchFamily="2" charset="-122"/>
                  <a:sym typeface="+mn-ea"/>
                </a:rPr>
                <a:t>结果</a:t>
              </a:r>
              <a:r>
                <a:rPr lang="zh-CN" altLang="en-US" sz="1600" dirty="0">
                  <a:ea typeface="FZDaHei-B02S" panose="02000000000000000000" charset="-122"/>
                  <a:cs typeface="+mn-lt"/>
                  <a:sym typeface="+mn-ea"/>
                </a:rPr>
                <a:t>（</a:t>
              </a:r>
              <a:r>
                <a:rPr lang="en-US" altLang="zh-CN" sz="1600" dirty="0">
                  <a:cs typeface="+mn-lt"/>
                  <a:sym typeface="+mn-ea"/>
                </a:rPr>
                <a:t>R</a:t>
              </a:r>
              <a:r>
                <a:rPr lang="en-US" altLang="zh-CN" sz="1600" baseline="30000" dirty="0">
                  <a:cs typeface="+mn-lt"/>
                  <a:sym typeface="+mn-ea"/>
                </a:rPr>
                <a:t>2</a:t>
              </a:r>
              <a:r>
                <a:rPr lang="en-US" altLang="zh-CN" sz="1600" dirty="0">
                  <a:cs typeface="+mn-lt"/>
                  <a:sym typeface="+mn-ea"/>
                </a:rPr>
                <a:t>: determination coefficient</a:t>
              </a:r>
              <a:r>
                <a:rPr lang="zh-CN" altLang="en-US" sz="1600" dirty="0">
                  <a:ea typeface="FZDaHei-B02S" panose="02000000000000000000" charset="-122"/>
                  <a:cs typeface="+mn-lt"/>
                  <a:sym typeface="+mn-ea"/>
                </a:rPr>
                <a:t>）</a:t>
              </a:r>
              <a:r>
                <a:rPr lang="en-US" altLang="zh-CN" sz="1600" dirty="0">
                  <a:cs typeface="+mn-lt"/>
                  <a:sym typeface="+mn-ea"/>
                </a:rPr>
                <a:t>Testing set R</a:t>
              </a:r>
              <a:r>
                <a:rPr lang="en-US" altLang="zh-CN" sz="1600" baseline="30000" dirty="0">
                  <a:cs typeface="+mn-lt"/>
                  <a:sym typeface="+mn-ea"/>
                </a:rPr>
                <a:t>2 </a:t>
              </a:r>
              <a:r>
                <a:rPr lang="en-US" altLang="zh-CN" sz="1600" dirty="0">
                  <a:cs typeface="+mn-lt"/>
                  <a:sym typeface="+mn-ea"/>
                </a:rPr>
                <a:t>: 0.998</a:t>
              </a:r>
              <a:endParaRPr sz="1600">
                <a:cs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2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5.1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Result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679450" y="1093470"/>
            <a:ext cx="10675620" cy="5643880"/>
            <a:chOff x="98" y="68"/>
            <a:chExt cx="19005" cy="10732"/>
          </a:xfrm>
        </p:grpSpPr>
        <p:pic>
          <p:nvPicPr>
            <p:cNvPr id="9" name="图片 8" descr="curv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" y="70"/>
              <a:ext cx="3801" cy="3495"/>
            </a:xfrm>
            <a:prstGeom prst="rect">
              <a:avLst/>
            </a:prstGeom>
          </p:spPr>
        </p:pic>
        <p:pic>
          <p:nvPicPr>
            <p:cNvPr id="10" name="图片 9" descr="curv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" y="68"/>
              <a:ext cx="3801" cy="3495"/>
            </a:xfrm>
            <a:prstGeom prst="rect">
              <a:avLst/>
            </a:prstGeom>
          </p:spPr>
        </p:pic>
        <p:pic>
          <p:nvPicPr>
            <p:cNvPr id="17" name="图片 16" descr="curv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0" y="70"/>
              <a:ext cx="3801" cy="3495"/>
            </a:xfrm>
            <a:prstGeom prst="rect">
              <a:avLst/>
            </a:prstGeom>
          </p:spPr>
        </p:pic>
        <p:pic>
          <p:nvPicPr>
            <p:cNvPr id="18" name="图片 17" descr="curv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01" y="70"/>
              <a:ext cx="3800" cy="3494"/>
            </a:xfrm>
            <a:prstGeom prst="rect">
              <a:avLst/>
            </a:prstGeom>
          </p:spPr>
        </p:pic>
        <p:pic>
          <p:nvPicPr>
            <p:cNvPr id="19" name="图片 18" descr="curv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01" y="70"/>
              <a:ext cx="3802" cy="3495"/>
            </a:xfrm>
            <a:prstGeom prst="rect">
              <a:avLst/>
            </a:prstGeom>
          </p:spPr>
        </p:pic>
        <p:pic>
          <p:nvPicPr>
            <p:cNvPr id="20" name="图片 19" descr="curv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" y="3704"/>
              <a:ext cx="3802" cy="3495"/>
            </a:xfrm>
            <a:prstGeom prst="rect">
              <a:avLst/>
            </a:prstGeom>
          </p:spPr>
        </p:pic>
        <p:pic>
          <p:nvPicPr>
            <p:cNvPr id="26" name="图片 25" descr="curv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8" y="3704"/>
              <a:ext cx="3803" cy="3496"/>
            </a:xfrm>
            <a:prstGeom prst="rect">
              <a:avLst/>
            </a:prstGeom>
          </p:spPr>
        </p:pic>
        <p:pic>
          <p:nvPicPr>
            <p:cNvPr id="27" name="图片 26" descr="curv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00" y="3703"/>
              <a:ext cx="3801" cy="3495"/>
            </a:xfrm>
            <a:prstGeom prst="rect">
              <a:avLst/>
            </a:prstGeom>
          </p:spPr>
        </p:pic>
        <p:pic>
          <p:nvPicPr>
            <p:cNvPr id="28" name="图片 27" descr="curv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01" y="3706"/>
              <a:ext cx="3800" cy="3494"/>
            </a:xfrm>
            <a:prstGeom prst="rect">
              <a:avLst/>
            </a:prstGeom>
          </p:spPr>
        </p:pic>
        <p:pic>
          <p:nvPicPr>
            <p:cNvPr id="29" name="图片 28" descr="curv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300" y="3703"/>
              <a:ext cx="3800" cy="3494"/>
            </a:xfrm>
            <a:prstGeom prst="rect">
              <a:avLst/>
            </a:prstGeom>
          </p:spPr>
        </p:pic>
        <p:pic>
          <p:nvPicPr>
            <p:cNvPr id="30" name="图片 29" descr="curv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" y="7305"/>
              <a:ext cx="3800" cy="3495"/>
            </a:xfrm>
            <a:prstGeom prst="rect">
              <a:avLst/>
            </a:prstGeom>
          </p:spPr>
        </p:pic>
        <p:pic>
          <p:nvPicPr>
            <p:cNvPr id="31" name="图片 30" descr="curve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00" y="7308"/>
              <a:ext cx="3801" cy="3492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5274310" y="5502275"/>
            <a:ext cx="6080125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1600" b="1">
                <a:latin typeface="+mj-lt"/>
                <a:ea typeface="+mj-ea"/>
                <a:cs typeface="+mj-lt"/>
                <a:sym typeface="+mn-ea"/>
              </a:rPr>
              <a:t>Fig.</a:t>
            </a:r>
            <a:r>
              <a:rPr lang="en-US" altLang="zh-CN" sz="1600" b="1">
                <a:latin typeface="+mj-lt"/>
                <a:ea typeface="+mj-ea"/>
                <a:cs typeface="+mj-lt"/>
                <a:sym typeface="+mn-ea"/>
              </a:rPr>
              <a:t>5.1 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 分子动力学</a:t>
            </a:r>
            <a:r>
              <a:rPr lang="zh-CN" altLang="en-US" sz="1600" b="1">
                <a:latin typeface="+mj-lt"/>
                <a:ea typeface="+mj-ea"/>
                <a:cs typeface="+mj-lt"/>
                <a:sym typeface="+mn-ea"/>
              </a:rPr>
              <a:t>部分</a:t>
            </a:r>
            <a:r>
              <a:rPr lang="zh-CN" altLang="en-US" sz="1600" b="1">
                <a:latin typeface="+mj-lt"/>
                <a:ea typeface="+mj-ea"/>
                <a:cs typeface="+mj-lt"/>
                <a:sym typeface="+mn-ea"/>
              </a:rPr>
              <a:t>原始计算结果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，图中各组均为对称倾转晶界，转轴为 </a:t>
            </a:r>
            <a:r>
              <a:rPr lang="en-US" altLang="zh-CN" sz="1600">
                <a:latin typeface="+mj-lt"/>
                <a:ea typeface="+mj-ea"/>
                <a:cs typeface="+mj-lt"/>
                <a:sym typeface="+mn-ea"/>
              </a:rPr>
              <a:t>100 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方向，重位点阵参数 </a:t>
            </a:r>
            <a:r>
              <a:rPr lang="en-US" altLang="zh-CN" sz="1600">
                <a:latin typeface="+mj-lt"/>
                <a:ea typeface="+mj-ea"/>
                <a:cs typeface="+mj-lt"/>
                <a:sym typeface="+mn-ea"/>
              </a:rPr>
              <a:t>Σ 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由 </a:t>
            </a:r>
            <a:r>
              <a:rPr lang="en-US" altLang="zh-CN" sz="1600">
                <a:latin typeface="+mj-lt"/>
                <a:ea typeface="+mj-ea"/>
                <a:cs typeface="+mj-lt"/>
                <a:sym typeface="+mn-ea"/>
              </a:rPr>
              <a:t>5 - 97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，晶界法向由 </a:t>
            </a:r>
            <a:r>
              <a:rPr lang="en-US" altLang="zh-CN" sz="1600">
                <a:latin typeface="+mj-lt"/>
                <a:ea typeface="+mj-ea"/>
                <a:cs typeface="+mj-lt"/>
                <a:sym typeface="+mn-ea"/>
              </a:rPr>
              <a:t>(021) </a:t>
            </a:r>
            <a:r>
              <a:rPr lang="zh-CN" altLang="en-US" sz="1600">
                <a:latin typeface="+mj-lt"/>
                <a:ea typeface="+mj-ea"/>
                <a:cs typeface="+mj-lt"/>
                <a:sym typeface="+mn-ea"/>
              </a:rPr>
              <a:t>到 </a:t>
            </a:r>
            <a:r>
              <a:rPr lang="en-US" altLang="zh-CN" sz="1600">
                <a:latin typeface="+mj-lt"/>
                <a:ea typeface="+mj-ea"/>
                <a:cs typeface="+mj-lt"/>
                <a:sym typeface="+mn-ea"/>
              </a:rPr>
              <a:t>(094) </a:t>
            </a:r>
            <a:endParaRPr lang="en-US" altLang="zh-CN" sz="1600">
              <a:latin typeface="+mj-lt"/>
              <a:ea typeface="+mj-ea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2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5.2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Conclusion</a:t>
                  </a:r>
                  <a:endParaRPr lang="en-US"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sp>
        <p:nvSpPr>
          <p:cNvPr id="5" name="文本框 4"/>
          <p:cNvSpPr txBox="1"/>
          <p:nvPr/>
        </p:nvSpPr>
        <p:spPr>
          <a:xfrm>
            <a:off x="448945" y="1234440"/>
            <a:ext cx="11134090" cy="503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zh-CN" sz="2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方法创新性：</a:t>
            </a:r>
            <a:endParaRPr lang="zh-CN" sz="24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1.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对于传统的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PCF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函数利用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KDE 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方法作出了改进，使之更加适用于用一般机器学习的方法求解、预测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；</a:t>
            </a:r>
            <a:endParaRPr lang="en-US" alt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endParaRPr lang="en-US" altLang="zh-CN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2. 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传统基于参数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(Σ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、晶面法向等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)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 的模型只适用于预测简单的晶界模型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，而本模型可以方便地拓展到高角度晶界和多晶等</a:t>
            </a:r>
            <a:r>
              <a:rPr lang="zh-CN" altLang="en-US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复杂体系，拓展了应用范围。</a:t>
            </a:r>
            <a:endParaRPr lang="zh-CN" altLang="en-US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zh-CN" sz="2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方法价值：</a:t>
            </a:r>
            <a:endParaRPr lang="zh-CN" sz="24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1. </a:t>
            </a:r>
            <a:r>
              <a:rPr lang="zh-CN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实现了一种材料结构信息识别的算法，将在材料微观结构分析领域有广阔的应用；</a:t>
            </a:r>
            <a:endParaRPr lang="zh-CN" spc="-5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zh-CN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2. </a:t>
            </a:r>
            <a:r>
              <a:rPr lang="zh-CN" altLang="en-US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构建了金属氢脆的结构</a:t>
            </a:r>
            <a:r>
              <a:rPr lang="en-US" altLang="zh-CN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-</a:t>
            </a:r>
            <a:r>
              <a:rPr lang="zh-CN" altLang="en-US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性质预测模型，为可能的耐氢脆晶界工程奠定了基础。</a:t>
            </a:r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zh-CN" sz="2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未来计划</a:t>
            </a:r>
            <a:r>
              <a:rPr lang="zh-CN" sz="2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：</a:t>
            </a:r>
            <a:endParaRPr lang="zh-CN" sz="24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1. </a:t>
            </a:r>
            <a:r>
              <a:rPr lang="zh-CN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本模型中存在超参数 </a:t>
            </a:r>
            <a:r>
              <a:rPr lang="en-US" altLang="zh-CN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(</a:t>
            </a:r>
            <a:r>
              <a:rPr lang="zh-CN" altLang="en-US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如 </a:t>
            </a:r>
            <a:r>
              <a:rPr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Epanechnikov </a:t>
            </a:r>
            <a:r>
              <a:rPr 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核函数中的带宽 </a:t>
            </a:r>
            <a:r>
              <a:rPr lang="en-US" altLang="zh-CN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</a:t>
            </a:r>
            <a:r>
              <a:rPr lang="en-US" altLang="zh-CN" baseline="-25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e</a:t>
            </a:r>
            <a:r>
              <a:rPr lang="en-US" altLang="zh-CN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)</a:t>
            </a:r>
            <a:r>
              <a:rPr lang="zh-CN" altLang="en-US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，需要反复实验以找出最佳设置量；</a:t>
            </a:r>
            <a:endParaRPr lang="en-US" altLang="zh-CN" spc="-5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zh-CN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zh-CN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2. </a:t>
            </a:r>
            <a:r>
              <a:rPr lang="zh-CN" altLang="en-US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本研究目前还只应用于一些简单的晶界，未来可以建立多晶模型，并利用训练结果进行预测。</a:t>
            </a:r>
            <a:endParaRPr lang="zh-CN" altLang="en-US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5610" y="6129654"/>
            <a:ext cx="369887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SimHei" panose="02010609060101010101" charset="-122"/>
                <a:cs typeface="SimHei" panose="02010609060101010101" charset="-122"/>
              </a:rPr>
              <a:t>欢迎大家批评指正</a:t>
            </a:r>
            <a:r>
              <a:rPr sz="3200" b="1" spc="-10" dirty="0">
                <a:latin typeface="SimHei" panose="02010609060101010101" charset="-122"/>
                <a:cs typeface="SimHei" panose="02010609060101010101" charset="-122"/>
              </a:rPr>
              <a:t>！</a:t>
            </a:r>
            <a:endParaRPr sz="3200">
              <a:latin typeface="SimHei" panose="02010609060101010101" charset="-122"/>
              <a:cs typeface="SimHei" panose="02010609060101010101" charset="-122"/>
            </a:endParaRPr>
          </a:p>
        </p:txBody>
      </p:sp>
      <p:pic>
        <p:nvPicPr>
          <p:cNvPr id="5" name="图片 4" descr="spacex-530583-unsplash"/>
          <p:cNvPicPr>
            <a:picLocks noChangeAspect="1"/>
          </p:cNvPicPr>
          <p:nvPr/>
        </p:nvPicPr>
        <p:blipFill>
          <a:blip r:embed="rId1"/>
          <a:srcRect b="8297"/>
          <a:stretch>
            <a:fillRect/>
          </a:stretch>
        </p:blipFill>
        <p:spPr>
          <a:xfrm>
            <a:off x="635" y="-228600"/>
            <a:ext cx="12191365" cy="6209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2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6.1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Supplement —— 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Pair Correlation Function</a:t>
                  </a:r>
                  <a:endParaRPr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pic>
        <p:nvPicPr>
          <p:cNvPr id="5" name="图片 4" descr="1-s2.0-S0065237715000022-f01-16-9780128038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70" y="3126740"/>
            <a:ext cx="4860925" cy="29165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3055" y="6161405"/>
            <a:ext cx="4718685" cy="564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 b="1">
                <a:ea typeface="+mj-ea"/>
                <a:cs typeface="+mn-lt"/>
              </a:rPr>
              <a:t>Fig.</a:t>
            </a:r>
            <a:r>
              <a:rPr lang="en-US" altLang="zh-CN" sz="1400" b="1">
                <a:ea typeface="+mj-ea"/>
                <a:cs typeface="+mn-lt"/>
              </a:rPr>
              <a:t>4.1  </a:t>
            </a:r>
            <a:r>
              <a:rPr lang="zh-CN" altLang="en-US" sz="1400">
                <a:ea typeface="+mj-ea"/>
                <a:cs typeface="+mn-lt"/>
              </a:rPr>
              <a:t>上图显示</a:t>
            </a:r>
            <a:r>
              <a:rPr lang="zh-CN" altLang="en-US" sz="1400">
                <a:latin typeface="+mj-ea"/>
                <a:ea typeface="+mj-ea"/>
                <a:cs typeface="+mj-ea"/>
                <a:sym typeface="+mn-ea"/>
              </a:rPr>
              <a:t>传统的基于</a:t>
            </a:r>
            <a:r>
              <a:rPr lang="zh-CN" altLang="en-US" sz="1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狄拉克δ函数的 </a:t>
            </a:r>
            <a:r>
              <a:rPr lang="en-US" altLang="zh-CN" sz="14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PCF</a:t>
            </a:r>
            <a:r>
              <a:rPr lang="zh-CN" altLang="en-US" sz="1400" dirty="0">
                <a:latin typeface="+mn-ea"/>
                <a:cs typeface="FZDaHei-B02S" panose="02000000000000000000" charset="-122"/>
                <a:sym typeface="+mn-ea"/>
              </a:rPr>
              <a:t>，在近邻距离 </a:t>
            </a:r>
            <a:r>
              <a:rPr lang="en-US" altLang="zh-CN" sz="1400" dirty="0">
                <a:latin typeface="+mn-ea"/>
                <a:cs typeface="FZDaHei-B02S" panose="02000000000000000000" charset="-122"/>
                <a:sym typeface="+mn-ea"/>
              </a:rPr>
              <a:t>r</a:t>
            </a:r>
            <a:r>
              <a:rPr lang="en-US" altLang="zh-CN" sz="1400" baseline="-25000" dirty="0">
                <a:latin typeface="+mn-ea"/>
                <a:cs typeface="FZDaHei-B02S" panose="02000000000000000000" charset="-122"/>
                <a:sym typeface="+mn-ea"/>
              </a:rPr>
              <a:t>i</a:t>
            </a:r>
            <a:r>
              <a:rPr lang="en-US" altLang="zh-CN" sz="1400" dirty="0">
                <a:latin typeface="+mn-ea"/>
                <a:cs typeface="FZDaHei-B02S" panose="02000000000000000000" charset="-122"/>
                <a:sym typeface="+mn-ea"/>
              </a:rPr>
              <a:t> </a:t>
            </a:r>
            <a:r>
              <a:rPr lang="zh-CN" altLang="en-US" sz="1400" dirty="0">
                <a:latin typeface="+mn-ea"/>
                <a:cs typeface="FZDaHei-B02S" panose="02000000000000000000" charset="-122"/>
                <a:sym typeface="+mn-ea"/>
              </a:rPr>
              <a:t>处呈现一尖峰，在其它地方是 </a:t>
            </a:r>
            <a:r>
              <a:rPr lang="en-US" altLang="zh-CN" sz="1400" dirty="0">
                <a:latin typeface="+mn-ea"/>
                <a:cs typeface="FZDaHei-B02S" panose="02000000000000000000" charset="-122"/>
                <a:sym typeface="+mn-ea"/>
              </a:rPr>
              <a:t>0 </a:t>
            </a:r>
            <a:endParaRPr lang="en-US" altLang="zh-CN" sz="1400" dirty="0">
              <a:latin typeface="+mn-ea"/>
              <a:cs typeface="FZDaHei-B02S" panose="020000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66765" y="6161405"/>
            <a:ext cx="5782945" cy="564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 b="1">
                <a:ea typeface="+mj-ea"/>
                <a:cs typeface="+mn-lt"/>
              </a:rPr>
              <a:t>Fig.</a:t>
            </a:r>
            <a:r>
              <a:rPr lang="en-US" altLang="zh-CN" sz="1400" b="1">
                <a:ea typeface="+mj-ea"/>
                <a:cs typeface="+mn-lt"/>
              </a:rPr>
              <a:t>4.2</a:t>
            </a:r>
            <a:r>
              <a:rPr lang="en-US" altLang="zh-CN" sz="1400">
                <a:ea typeface="+mj-ea"/>
                <a:cs typeface="+mn-lt"/>
              </a:rPr>
              <a:t>  </a:t>
            </a:r>
            <a:r>
              <a:rPr sz="1400">
                <a:ea typeface="+mj-ea"/>
              </a:rPr>
              <a:t>从</a:t>
            </a:r>
            <a:r>
              <a:rPr sz="1400" b="1">
                <a:ea typeface="+mj-ea"/>
              </a:rPr>
              <a:t> </a:t>
            </a:r>
            <a:r>
              <a:rPr lang="en-US" sz="1400" b="1">
                <a:ea typeface="+mj-ea"/>
              </a:rPr>
              <a:t>PCF</a:t>
            </a:r>
            <a:r>
              <a:rPr sz="1400" b="1">
                <a:ea typeface="+mj-ea"/>
              </a:rPr>
              <a:t> </a:t>
            </a:r>
            <a:r>
              <a:rPr sz="1400">
                <a:ea typeface="+mj-ea"/>
              </a:rPr>
              <a:t>预测的氨基酸侧链类似物的水合自由能与 </a:t>
            </a:r>
            <a:r>
              <a:rPr lang="en-US" sz="1400">
                <a:ea typeface="+mj-ea"/>
              </a:rPr>
              <a:t>DFT </a:t>
            </a:r>
            <a:r>
              <a:rPr sz="1400">
                <a:ea typeface="+mj-ea"/>
              </a:rPr>
              <a:t>模拟结果和可用的实验测量值的比较</a:t>
            </a:r>
            <a:endParaRPr sz="1400">
              <a:ea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01930" y="1219835"/>
            <a:ext cx="5402580" cy="1887855"/>
            <a:chOff x="318" y="1921"/>
            <a:chExt cx="8508" cy="2973"/>
          </a:xfrm>
        </p:grpSpPr>
        <p:grpSp>
          <p:nvGrpSpPr>
            <p:cNvPr id="34" name="组合 33"/>
            <p:cNvGrpSpPr/>
            <p:nvPr/>
          </p:nvGrpSpPr>
          <p:grpSpPr>
            <a:xfrm>
              <a:off x="1530" y="1958"/>
              <a:ext cx="7296" cy="2936"/>
              <a:chOff x="370" y="2558"/>
              <a:chExt cx="7296" cy="2936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70" y="2558"/>
                <a:ext cx="7296" cy="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传统的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PCF (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狄拉克δ函数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)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</a:rPr>
                  <a:t>作为加和项： </a:t>
                </a:r>
                <a:endPara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70" y="4019"/>
                <a:ext cx="5738" cy="5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应用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KDE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改进后的 </a:t>
                </a:r>
                <a:r>
                  <a:rPr lang="en-US" altLang="zh-CN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PCF </a:t>
                </a:r>
                <a:r>
                  <a:rPr lang="zh-CN" altLang="en-US" sz="1700" dirty="0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rPr>
                  <a:t>如下表示：</a:t>
                </a:r>
                <a:endPara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" y="3113"/>
                <a:ext cx="4412" cy="906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8" y="4574"/>
                <a:ext cx="4920" cy="920"/>
              </a:xfrm>
              <a:prstGeom prst="rect">
                <a:avLst/>
              </a:prstGeom>
            </p:spPr>
          </p:pic>
        </p:grpSp>
        <p:sp>
          <p:nvSpPr>
            <p:cNvPr id="33" name="文本框 32"/>
            <p:cNvSpPr txBox="1"/>
            <p:nvPr/>
          </p:nvSpPr>
          <p:spPr>
            <a:xfrm>
              <a:off x="318" y="1921"/>
              <a:ext cx="134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定义：</a:t>
              </a:r>
              <a:endPara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</p:txBody>
        </p:sp>
      </p:grpSp>
      <p:pic>
        <p:nvPicPr>
          <p:cNvPr id="44" name="图片 43" descr="2D_hexagonally_packed-150x150"/>
          <p:cNvPicPr>
            <a:picLocks noChangeAspect="1"/>
          </p:cNvPicPr>
          <p:nvPr/>
        </p:nvPicPr>
        <p:blipFill>
          <a:blip r:embed="rId6"/>
          <a:srcRect l="1551" t="12456"/>
          <a:stretch>
            <a:fillRect/>
          </a:stretch>
        </p:blipFill>
        <p:spPr>
          <a:xfrm>
            <a:off x="882650" y="3480435"/>
            <a:ext cx="3589020" cy="256286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5604510" y="1243330"/>
            <a:ext cx="6045835" cy="1684020"/>
            <a:chOff x="318" y="1921"/>
            <a:chExt cx="8508" cy="2652"/>
          </a:xfrm>
        </p:grpSpPr>
        <p:sp>
          <p:nvSpPr>
            <p:cNvPr id="47" name="文本框 46"/>
            <p:cNvSpPr txBox="1"/>
            <p:nvPr/>
          </p:nvSpPr>
          <p:spPr>
            <a:xfrm>
              <a:off x="1530" y="1958"/>
              <a:ext cx="7296" cy="26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应用传统的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PCF (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狄拉克δ函数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)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作为预测变量，在大分子有机化学邻域已经有了相关应用，可以代替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DFT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计算得出正确的分子自由能预测。</a:t>
              </a:r>
              <a:endPara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endPara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  <a:p>
              <a:r>
                <a:rPr lang="zh-CN" altLang="en-US" sz="1700" dirty="0">
                  <a:solidFill>
                    <a:srgbClr val="FF0000"/>
                  </a:solidFill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传统的 </a:t>
              </a:r>
              <a:r>
                <a:rPr lang="en-US" altLang="zh-CN" sz="1700" dirty="0">
                  <a:solidFill>
                    <a:srgbClr val="FF0000"/>
                  </a:solidFill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PCF </a:t>
              </a:r>
              <a:r>
                <a:rPr lang="zh-CN" altLang="en-US" sz="1700" dirty="0">
                  <a:solidFill>
                    <a:srgbClr val="FF0000"/>
                  </a:solidFill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连续性差，包含信息量低，</a:t>
              </a:r>
              <a:r>
                <a:rPr lang="zh-CN" altLang="en-US" sz="1700" dirty="0">
                  <a:solidFill>
                    <a:srgbClr val="FF0000"/>
                  </a:solidFill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而本研究的改进使之更加适用于机器学习领域。</a:t>
              </a:r>
              <a:endParaRPr lang="zh-CN" altLang="en-US" sz="1700" dirty="0">
                <a:solidFill>
                  <a:srgbClr val="FF0000"/>
                </a:solidFill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8" y="1921"/>
              <a:ext cx="1341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应用：</a:t>
              </a:r>
              <a:endPara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2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6.1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Supplement —— Modeling &amp; MD Calculation</a:t>
                  </a:r>
                  <a:endParaRPr lang="en-US" sz="3200" b="1" spc="-50" dirty="0"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" y="2453005"/>
            <a:ext cx="3475355" cy="3645535"/>
          </a:xfrm>
          <a:prstGeom prst="rect">
            <a:avLst/>
          </a:prstGeom>
        </p:spPr>
      </p:pic>
      <p:pic>
        <p:nvPicPr>
          <p:cNvPr id="16" name="H_mo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7265" y="2447925"/>
            <a:ext cx="4867910" cy="3650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62050" y="6248400"/>
            <a:ext cx="922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Fig 6.1  </a:t>
            </a:r>
            <a:r>
              <a:rPr lang="en-US" altLang="zh-CN" dirty="0">
                <a:sym typeface="+mn-ea"/>
              </a:rPr>
              <a:t>α-Fe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 twist Σ5(</a:t>
            </a:r>
            <a:r>
              <a:rPr lang="zh-CN" altLang="en-US" dirty="0">
                <a:sym typeface="+mn-ea"/>
              </a:rPr>
              <a:t>001</a:t>
            </a:r>
            <a:r>
              <a:rPr lang="en-US" altLang="zh-CN" dirty="0">
                <a:sym typeface="+mn-ea"/>
              </a:rPr>
              <a:t>) </a:t>
            </a:r>
            <a:r>
              <a:rPr lang="zh-CN" altLang="en-US" dirty="0">
                <a:sym typeface="+mn-ea"/>
              </a:rPr>
              <a:t>晶界（左） 以及 </a:t>
            </a:r>
            <a:r>
              <a:rPr lang="en-US" altLang="zh-CN" dirty="0">
                <a:sym typeface="+mn-ea"/>
              </a:rPr>
              <a:t>H </a:t>
            </a:r>
            <a:r>
              <a:rPr lang="zh-CN" altLang="en-US" dirty="0">
                <a:sym typeface="+mn-ea"/>
              </a:rPr>
              <a:t>原子在晶体内迁移过程视频（右）</a:t>
            </a:r>
            <a:r>
              <a:rPr lang="en-US" altLang="zh-CN" dirty="0">
                <a:sym typeface="+mn-ea"/>
              </a:rPr>
              <a:t>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5755" y="1142365"/>
            <a:ext cx="11442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分子动力学是在原子、分子水平上求解多体问题的重要的计算机模拟方法。</a:t>
            </a:r>
            <a:endParaRPr lang="zh-CN" altLang="en-US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通过求解所有粒子的运动方程，分子动力学方法可以用于模拟与粒子运动路径相关的基本过程。</a:t>
            </a:r>
            <a:endParaRPr lang="en-US" alt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在分子动力学中，粒子的运动行为是通过经典的Newton运动方程所描述。</a:t>
            </a: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5755" y="1218565"/>
            <a:ext cx="114420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晶界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</a:t>
            </a:r>
            <a:r>
              <a:rPr lang="en-US" alt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GB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</a:t>
            </a: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作为材料中广泛存在的重要缺陷，它的结构和行为很大程度上决定了多晶材料的物理、化学和力学性能。一个多世纪以来，晶界结构和行为的研究一直是材料科学的一个研究焦点。</a:t>
            </a:r>
            <a:endParaRPr sz="2000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26390" y="1986915"/>
            <a:ext cx="11726545" cy="4834255"/>
            <a:chOff x="514" y="3129"/>
            <a:chExt cx="18467" cy="76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t="-1098" r="51672"/>
            <a:stretch>
              <a:fillRect/>
            </a:stretch>
          </p:blipFill>
          <p:spPr>
            <a:xfrm>
              <a:off x="11959" y="3129"/>
              <a:ext cx="6573" cy="6022"/>
            </a:xfrm>
            <a:prstGeom prst="rect">
              <a:avLst/>
            </a:prstGeom>
          </p:spPr>
        </p:pic>
        <p:pic>
          <p:nvPicPr>
            <p:cNvPr id="8" name="图片 7" descr="1-s2.0-S1359645420306182-gr4"/>
            <p:cNvPicPr>
              <a:picLocks noChangeAspect="1"/>
            </p:cNvPicPr>
            <p:nvPr/>
          </p:nvPicPr>
          <p:blipFill>
            <a:blip r:embed="rId2"/>
            <a:srcRect r="33273" b="49237"/>
            <a:stretch>
              <a:fillRect/>
            </a:stretch>
          </p:blipFill>
          <p:spPr>
            <a:xfrm>
              <a:off x="634" y="3327"/>
              <a:ext cx="10930" cy="3495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2090" y="9241"/>
              <a:ext cx="6891" cy="15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400">
                  <a:sym typeface="+mn-ea"/>
                </a:rPr>
                <a:t>Xiao Zhou </a:t>
              </a:r>
              <a:r>
                <a:rPr lang="en-US" altLang="zh-CN" sz="1400">
                  <a:sym typeface="+mn-ea"/>
                </a:rPr>
                <a:t>et al.,</a:t>
              </a:r>
              <a:r>
                <a:rPr lang="zh-CN" altLang="en-US" sz="1400">
                  <a:sym typeface="+mn-ea"/>
                </a:rPr>
                <a:t> P</a:t>
              </a:r>
              <a:r>
                <a:rPr lang="en-US" altLang="zh-CN" sz="1400">
                  <a:sym typeface="+mn-ea"/>
                </a:rPr>
                <a:t>hysical</a:t>
              </a:r>
              <a:r>
                <a:rPr lang="zh-CN" altLang="en-US" sz="1400">
                  <a:sym typeface="+mn-ea"/>
                </a:rPr>
                <a:t> R</a:t>
              </a:r>
              <a:r>
                <a:rPr lang="en-US" altLang="zh-CN" sz="1400">
                  <a:sym typeface="+mn-ea"/>
                </a:rPr>
                <a:t>eview</a:t>
              </a:r>
              <a:r>
                <a:rPr lang="zh-CN" altLang="en-US" sz="1400">
                  <a:sym typeface="+mn-ea"/>
                </a:rPr>
                <a:t> L</a:t>
              </a:r>
              <a:r>
                <a:rPr lang="en-US" altLang="zh-CN" sz="1400">
                  <a:sym typeface="+mn-ea"/>
                </a:rPr>
                <a:t>etters, </a:t>
              </a:r>
              <a:r>
                <a:rPr lang="zh-CN" altLang="en-US" sz="1400">
                  <a:sym typeface="+mn-ea"/>
                </a:rPr>
                <a:t>Volume </a:t>
              </a:r>
              <a:r>
                <a:rPr lang="en-US" altLang="zh-CN" sz="1400">
                  <a:sym typeface="+mn-ea"/>
                </a:rPr>
                <a:t>116, Issue 7, 2017</a:t>
              </a:r>
              <a:endParaRPr lang="en-US" altLang="zh-CN" sz="1400">
                <a:sym typeface="+mn-ea"/>
              </a:endParaRPr>
            </a:p>
            <a:p>
              <a:r>
                <a:rPr lang="zh-CN" altLang="en-US" sz="1400">
                  <a:sym typeface="+mn-ea"/>
                </a:rPr>
                <a:t>Malik Wagih  </a:t>
              </a:r>
              <a:r>
                <a:rPr lang="en-US" altLang="zh-CN" sz="1400">
                  <a:sym typeface="+mn-ea"/>
                </a:rPr>
                <a:t>et al., Nature Communication</a:t>
              </a:r>
              <a:r>
                <a:rPr lang="zh-CN" altLang="en-US" sz="1400">
                  <a:sym typeface="+mn-ea"/>
                </a:rPr>
                <a:t>, Volume </a:t>
              </a:r>
              <a:r>
                <a:rPr lang="en-US" altLang="zh-CN" sz="1400">
                  <a:sym typeface="+mn-ea"/>
                </a:rPr>
                <a:t>11, </a:t>
              </a:r>
              <a:r>
                <a:rPr lang="zh-CN" altLang="en-US" sz="1400">
                  <a:sym typeface="+mn-ea"/>
                </a:rPr>
                <a:t>Issue </a:t>
              </a:r>
              <a:r>
                <a:rPr lang="en-US" altLang="zh-CN" sz="1400">
                  <a:sym typeface="+mn-ea"/>
                </a:rPr>
                <a:t>1</a:t>
              </a:r>
              <a:r>
                <a:rPr lang="zh-CN" altLang="en-US" sz="1400">
                  <a:sym typeface="+mn-ea"/>
                </a:rPr>
                <a:t>, 20</a:t>
              </a:r>
              <a:r>
                <a:rPr lang="en-US" altLang="zh-CN" sz="1400">
                  <a:sym typeface="+mn-ea"/>
                </a:rPr>
                <a:t>20</a:t>
              </a:r>
              <a:endParaRPr lang="en-US" altLang="zh-CN" sz="1400"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" y="6993"/>
              <a:ext cx="5538" cy="3671"/>
            </a:xfrm>
            <a:prstGeom prst="rect">
              <a:avLst/>
            </a:prstGeom>
          </p:spPr>
        </p:pic>
        <p:pic>
          <p:nvPicPr>
            <p:cNvPr id="57" name="图片 56" descr="SU model"/>
            <p:cNvPicPr>
              <a:picLocks noChangeAspect="1"/>
            </p:cNvPicPr>
            <p:nvPr/>
          </p:nvPicPr>
          <p:blipFill>
            <a:blip r:embed="rId4"/>
            <a:srcRect r="23389"/>
            <a:stretch>
              <a:fillRect/>
            </a:stretch>
          </p:blipFill>
          <p:spPr>
            <a:xfrm>
              <a:off x="6219" y="7204"/>
              <a:ext cx="5548" cy="3088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201930" y="71120"/>
            <a:ext cx="11748770" cy="1022350"/>
            <a:chOff x="338" y="120"/>
            <a:chExt cx="18502" cy="1610"/>
          </a:xfrm>
        </p:grpSpPr>
        <p:pic>
          <p:nvPicPr>
            <p:cNvPr id="16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1"/>
              <a:chOff x="390" y="120"/>
              <a:chExt cx="18450" cy="1611"/>
            </a:xfrm>
          </p:grpSpPr>
          <p:pic>
            <p:nvPicPr>
              <p:cNvPr id="17" name="object 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2"/>
                <a:chOff x="390" y="709"/>
                <a:chExt cx="18142" cy="1022"/>
              </a:xfrm>
            </p:grpSpPr>
            <p:sp>
              <p:nvSpPr>
                <p:cNvPr id="13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14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3200" b="1" spc="-5" dirty="0">
                      <a:solidFill>
                        <a:schemeClr val="tx1"/>
                      </a:solidFill>
                      <a:effectLst/>
                      <a:latin typeface="Times New Roman" panose="02020603050405020304" charset="0"/>
                      <a:cs typeface="Times New Roman" panose="02020603050405020304" charset="0"/>
                    </a:rPr>
                    <a:t>1</a:t>
                  </a:r>
                  <a:r>
                    <a:rPr lang="en-US" sz="3200" b="1" spc="-5" dirty="0">
                      <a:solidFill>
                        <a:schemeClr val="tx1"/>
                      </a:solidFill>
                      <a:effectLst/>
                      <a:latin typeface="Times New Roman" panose="02020603050405020304" charset="0"/>
                      <a:cs typeface="Times New Roman" panose="02020603050405020304" charset="0"/>
                    </a:rPr>
                    <a:t>.1</a:t>
                  </a:r>
                  <a:r>
                    <a:rPr sz="3200" b="1" spc="-50" dirty="0">
                      <a:solidFill>
                        <a:schemeClr val="tx1"/>
                      </a:solidFill>
                      <a:effectLst/>
                      <a:latin typeface="Times New Roman" panose="02020603050405020304" charset="0"/>
                      <a:cs typeface="Times New Roman" panose="02020603050405020304" charset="0"/>
                    </a:rPr>
                    <a:t> </a:t>
                  </a:r>
                  <a:r>
                    <a:rPr lang="en-US" sz="3200" b="1" spc="-50" dirty="0">
                      <a:solidFill>
                        <a:schemeClr val="tx1"/>
                      </a:solidFill>
                      <a:effectLst/>
                      <a:latin typeface="Times New Roman" panose="02020603050405020304" charset="0"/>
                      <a:cs typeface="Times New Roman" panose="02020603050405020304" charset="0"/>
                    </a:rPr>
                    <a:t>Background —— Grain Boundary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5755" y="1218565"/>
            <a:ext cx="114420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传统的</a:t>
            </a: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透射电子显微技术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</a:t>
            </a:r>
            <a:r>
              <a:rPr lang="en-US" alt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TEM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</a:t>
            </a: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已经将材料研究推进到亚埃尺度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。而日前发展出的</a:t>
            </a: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电子层析三维重构技术（Electron Tomography）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可以</a:t>
            </a:r>
            <a:r>
              <a:rPr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通过三维成像直接从纳米，甚至原子尺度解析材料的三维结构。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为晶界结构的精确分析奠定了基础。</a:t>
            </a: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58800" y="2310130"/>
            <a:ext cx="11106785" cy="4474210"/>
            <a:chOff x="895" y="3518"/>
            <a:chExt cx="17491" cy="7046"/>
          </a:xfrm>
        </p:grpSpPr>
        <p:sp>
          <p:nvSpPr>
            <p:cNvPr id="29" name="文本框 28"/>
            <p:cNvSpPr txBox="1"/>
            <p:nvPr/>
          </p:nvSpPr>
          <p:spPr>
            <a:xfrm>
              <a:off x="11849" y="10081"/>
              <a:ext cx="6537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400">
                  <a:sym typeface="+mn-ea"/>
                </a:rPr>
                <a:t>Chunyang Wang </a:t>
              </a:r>
              <a:r>
                <a:rPr lang="en-US" altLang="zh-CN" sz="1400">
                  <a:sym typeface="+mn-ea"/>
                </a:rPr>
                <a:t>et al., </a:t>
              </a:r>
              <a:r>
                <a:rPr lang="zh-CN" altLang="en-US" sz="1400">
                  <a:sym typeface="+mn-ea"/>
                </a:rPr>
                <a:t>Matter, Volume 3</a:t>
              </a:r>
              <a:r>
                <a:rPr lang="en-US" altLang="zh-CN" sz="1400">
                  <a:sym typeface="+mn-ea"/>
                </a:rPr>
                <a:t>, </a:t>
              </a:r>
              <a:r>
                <a:rPr lang="zh-CN" altLang="en-US" sz="1400">
                  <a:sym typeface="+mn-ea"/>
                </a:rPr>
                <a:t>Issue </a:t>
              </a:r>
              <a:r>
                <a:rPr lang="en-US" altLang="zh-CN" sz="1400">
                  <a:sym typeface="+mn-ea"/>
                </a:rPr>
                <a:t>6</a:t>
              </a:r>
              <a:r>
                <a:rPr lang="zh-CN" altLang="en-US" sz="1400">
                  <a:sym typeface="+mn-ea"/>
                </a:rPr>
                <a:t>, 20</a:t>
              </a:r>
              <a:r>
                <a:rPr lang="en-US" altLang="zh-CN" sz="1400">
                  <a:sym typeface="+mn-ea"/>
                </a:rPr>
                <a:t>20</a:t>
              </a:r>
              <a:endParaRPr lang="en-US" altLang="zh-CN" sz="1400">
                <a:sym typeface="+mn-ea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95" y="3518"/>
              <a:ext cx="17491" cy="6926"/>
              <a:chOff x="895" y="3518"/>
              <a:chExt cx="17491" cy="6926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95" y="3518"/>
                <a:ext cx="6957" cy="692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59" y="3519"/>
                <a:ext cx="10127" cy="6562"/>
              </a:xfrm>
              <a:prstGeom prst="rect">
                <a:avLst/>
              </a:prstGeom>
            </p:spPr>
          </p:pic>
        </p:grpSp>
      </p:grpSp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4" name="object 5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4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5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1</a:t>
                  </a: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.2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Background —— Recent Progress in Experiment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5755" y="1218565"/>
            <a:ext cx="114420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PSP </a:t>
            </a:r>
            <a:r>
              <a:rPr lang="zh-CN" alt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模型（</a:t>
            </a:r>
            <a:r>
              <a:rPr lang="en-US" altLang="zh-CN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Process-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Structure</a:t>
            </a:r>
            <a:r>
              <a:rPr lang="en-US" altLang="zh-CN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-Property</a:t>
            </a:r>
            <a:r>
              <a:rPr lang="zh-CN" alt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），一方面可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由材料的微观结构的描述子预测材料性质，另一方面可由所需的结构或性质反推需要的工艺参数（对晶界而言指它的倾角</a:t>
            </a:r>
            <a:r>
              <a:rPr lang="en-US" altLang="zh-CN" sz="2000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θ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和重位点阵</a:t>
            </a:r>
            <a:r>
              <a:rPr lang="en-US" altLang="zh-CN" sz="2000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Σ</a:t>
            </a:r>
            <a:r>
              <a: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等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</a:t>
            </a: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7365" y="2419350"/>
            <a:ext cx="11443335" cy="4300855"/>
            <a:chOff x="319" y="3930"/>
            <a:chExt cx="18021" cy="677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rcRect t="4820" r="48344"/>
            <a:stretch>
              <a:fillRect/>
            </a:stretch>
          </p:blipFill>
          <p:spPr>
            <a:xfrm>
              <a:off x="11391" y="3930"/>
              <a:ext cx="6661" cy="5827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19" y="9784"/>
              <a:ext cx="10139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b="1"/>
                <a:t>Fig.</a:t>
              </a:r>
              <a:r>
                <a:rPr lang="en-US" altLang="zh-CN" sz="1600" b="1"/>
                <a:t>2.1</a:t>
              </a:r>
              <a:r>
                <a:rPr lang="zh-CN" altLang="en-US" sz="1600"/>
                <a:t>  本研究所采用的</a:t>
              </a:r>
              <a:r>
                <a:rPr lang="zh-CN" altLang="en-US" sz="1600">
                  <a:sym typeface="+mn-ea"/>
                </a:rPr>
                <a:t>工作流，用于从晶界分子动力学模拟产生的数据中建立 PSP 关系模型</a:t>
              </a:r>
              <a:endParaRPr lang="zh-CN" altLang="en-US" sz="1600"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392" y="9784"/>
              <a:ext cx="6948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b="1"/>
                <a:t>Fig.</a:t>
              </a:r>
              <a:r>
                <a:rPr lang="en-US" altLang="zh-CN" sz="1600" b="1"/>
                <a:t>2.2</a:t>
              </a:r>
              <a:r>
                <a:rPr lang="zh-CN" altLang="en-US" sz="1600"/>
                <a:t>  晶界工艺</a:t>
              </a:r>
              <a:r>
                <a:rPr lang="en-US" altLang="zh-CN" sz="1600"/>
                <a:t>-</a:t>
              </a:r>
              <a:r>
                <a:rPr lang="zh-CN" altLang="en-US" sz="1600"/>
                <a:t>结构</a:t>
              </a:r>
              <a:r>
                <a:rPr lang="zh-CN" altLang="en-US" sz="1600">
                  <a:sym typeface="+mn-ea"/>
                </a:rPr>
                <a:t>关系（非宏观上的</a:t>
              </a:r>
              <a:r>
                <a:rPr lang="en-US" altLang="zh-CN" sz="1600">
                  <a:sym typeface="+mn-ea"/>
                </a:rPr>
                <a:t>“</a:t>
              </a:r>
              <a:r>
                <a:rPr lang="zh-CN" altLang="en-US" sz="1600">
                  <a:sym typeface="+mn-ea"/>
                </a:rPr>
                <a:t>工艺</a:t>
              </a:r>
              <a:r>
                <a:rPr lang="en-US" altLang="zh-CN" sz="1600">
                  <a:sym typeface="+mn-ea"/>
                </a:rPr>
                <a:t>”</a:t>
              </a:r>
              <a:r>
                <a:rPr lang="zh-CN" altLang="en-US" sz="1600">
                  <a:sym typeface="+mn-ea"/>
                </a:rPr>
                <a:t>）</a:t>
              </a:r>
              <a:r>
                <a:rPr lang="zh-CN" altLang="en-US" sz="1600"/>
                <a:t>的多元回归分析</a:t>
              </a:r>
              <a:endParaRPr lang="zh-CN" altLang="en-US" sz="16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21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5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6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2.1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Motivation —— </a:t>
                  </a:r>
                  <a:r>
                    <a:rPr lang="en-US" sz="3200" b="1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PSP Models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106" name="组合 105"/>
          <p:cNvGrpSpPr/>
          <p:nvPr/>
        </p:nvGrpSpPr>
        <p:grpSpPr>
          <a:xfrm>
            <a:off x="506730" y="2419985"/>
            <a:ext cx="6665595" cy="3568065"/>
            <a:chOff x="3908" y="2283"/>
            <a:chExt cx="10348" cy="5624"/>
          </a:xfrm>
        </p:grpSpPr>
        <p:grpSp>
          <p:nvGrpSpPr>
            <p:cNvPr id="73" name="组合 72"/>
            <p:cNvGrpSpPr/>
            <p:nvPr/>
          </p:nvGrpSpPr>
          <p:grpSpPr>
            <a:xfrm>
              <a:off x="3908" y="2283"/>
              <a:ext cx="10348" cy="5624"/>
              <a:chOff x="4951" y="800"/>
              <a:chExt cx="12076" cy="5987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7518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MD </a:t>
                </a: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模拟空间大小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112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H 偏聚能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4952" y="800"/>
                <a:ext cx="1755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诸原子坐标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2693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晶界倾角 θ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15272" y="800"/>
                <a:ext cx="1755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重位点阵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参数 Σ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>
                <a:off x="8155" y="2714"/>
                <a:ext cx="480" cy="37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16200000">
                <a:off x="10544" y="2714"/>
                <a:ext cx="480" cy="37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object 6"/>
              <p:cNvSpPr/>
              <p:nvPr/>
            </p:nvSpPr>
            <p:spPr>
              <a:xfrm rot="5400000">
                <a:off x="7828" y="2130"/>
                <a:ext cx="11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2" name="object 6"/>
              <p:cNvSpPr/>
              <p:nvPr/>
            </p:nvSpPr>
            <p:spPr>
              <a:xfrm rot="5400000">
                <a:off x="5168" y="2223"/>
                <a:ext cx="132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3" name="object 6"/>
              <p:cNvSpPr/>
              <p:nvPr/>
            </p:nvSpPr>
            <p:spPr>
              <a:xfrm rot="10800000">
                <a:off x="5846" y="2867"/>
                <a:ext cx="240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4" name="六边形 83"/>
              <p:cNvSpPr/>
              <p:nvPr/>
            </p:nvSpPr>
            <p:spPr>
              <a:xfrm>
                <a:off x="7468" y="4223"/>
                <a:ext cx="1936" cy="990"/>
              </a:xfrm>
              <a:prstGeom prst="hexagon">
                <a:avLst>
                  <a:gd name="adj" fmla="val 32575"/>
                  <a:gd name="vf" fmla="val 1154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分子动力学</a:t>
                </a:r>
                <a:r>
                  <a:rPr lang="zh-CN" altLang="en-US" sz="11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模拟</a:t>
                </a:r>
                <a:endParaRPr lang="zh-CN" altLang="en-US" sz="11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7519" y="6007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对称因子计算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86" name="直接箭头连接符 85"/>
              <p:cNvCxnSpPr/>
              <p:nvPr/>
            </p:nvCxnSpPr>
            <p:spPr>
              <a:xfrm>
                <a:off x="8395" y="5213"/>
                <a:ext cx="0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/>
              <p:cNvCxnSpPr/>
              <p:nvPr/>
            </p:nvCxnSpPr>
            <p:spPr>
              <a:xfrm>
                <a:off x="8378" y="3089"/>
                <a:ext cx="0" cy="11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矩形 87"/>
              <p:cNvSpPr/>
              <p:nvPr/>
            </p:nvSpPr>
            <p:spPr>
              <a:xfrm>
                <a:off x="4951" y="6007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晶界区域识别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952" y="4808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应用 </a:t>
                </a:r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KDE</a:t>
                </a:r>
                <a:endParaRPr lang="en-US" altLang="zh-CN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4952" y="3609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PCF </a:t>
                </a: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计算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 flipH="1" flipV="1">
                <a:off x="5811" y="4365"/>
                <a:ext cx="1" cy="4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/>
              <p:nvPr/>
            </p:nvCxnSpPr>
            <p:spPr>
              <a:xfrm flipH="1" flipV="1">
                <a:off x="5810" y="5564"/>
                <a:ext cx="1" cy="4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/>
              <p:cNvCxnSpPr/>
              <p:nvPr/>
            </p:nvCxnSpPr>
            <p:spPr>
              <a:xfrm flipH="1">
                <a:off x="6706" y="6397"/>
                <a:ext cx="811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bject 6"/>
              <p:cNvSpPr/>
              <p:nvPr/>
            </p:nvSpPr>
            <p:spPr>
              <a:xfrm rot="10800000">
                <a:off x="6707" y="3982"/>
                <a:ext cx="363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95" name="object 6"/>
              <p:cNvSpPr/>
              <p:nvPr/>
            </p:nvSpPr>
            <p:spPr>
              <a:xfrm rot="5400000">
                <a:off x="6718" y="4333"/>
                <a:ext cx="73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96" name="直接箭头连接符 95"/>
              <p:cNvCxnSpPr/>
              <p:nvPr/>
            </p:nvCxnSpPr>
            <p:spPr>
              <a:xfrm>
                <a:off x="7070" y="4719"/>
                <a:ext cx="397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bject 6"/>
              <p:cNvSpPr/>
              <p:nvPr/>
            </p:nvSpPr>
            <p:spPr>
              <a:xfrm rot="5400000">
                <a:off x="8721" y="3796"/>
                <a:ext cx="4535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0111" y="6006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主成分分析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99" name="object 6"/>
              <p:cNvSpPr/>
              <p:nvPr/>
            </p:nvSpPr>
            <p:spPr>
              <a:xfrm rot="10800000">
                <a:off x="9362" y="4701"/>
                <a:ext cx="38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0" name="object 6"/>
              <p:cNvSpPr/>
              <p:nvPr/>
            </p:nvSpPr>
            <p:spPr>
              <a:xfrm rot="5400000">
                <a:off x="8911" y="5534"/>
                <a:ext cx="17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01" name="直接箭头连接符 100"/>
              <p:cNvCxnSpPr/>
              <p:nvPr/>
            </p:nvCxnSpPr>
            <p:spPr>
              <a:xfrm>
                <a:off x="9745" y="6396"/>
                <a:ext cx="397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矩形 101"/>
              <p:cNvSpPr/>
              <p:nvPr/>
            </p:nvSpPr>
            <p:spPr>
              <a:xfrm>
                <a:off x="9272" y="3423"/>
                <a:ext cx="1257" cy="78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结构</a:t>
                </a:r>
                <a:r>
                  <a:rPr lang="en-US" altLang="zh-CN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-</a:t>
                </a: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性质模型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3" name="object 6"/>
              <p:cNvSpPr/>
              <p:nvPr/>
            </p:nvSpPr>
            <p:spPr>
              <a:xfrm rot="10800000">
                <a:off x="9917" y="2884"/>
                <a:ext cx="680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04" name="直接箭头连接符 103"/>
              <p:cNvCxnSpPr/>
              <p:nvPr/>
            </p:nvCxnSpPr>
            <p:spPr>
              <a:xfrm>
                <a:off x="9901" y="2884"/>
                <a:ext cx="0" cy="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bject 6"/>
              <p:cNvSpPr/>
              <p:nvPr/>
            </p:nvSpPr>
            <p:spPr>
              <a:xfrm rot="5400000">
                <a:off x="13088" y="2042"/>
                <a:ext cx="96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7" name="object 6"/>
              <p:cNvSpPr/>
              <p:nvPr/>
            </p:nvSpPr>
            <p:spPr>
              <a:xfrm rot="10800000">
                <a:off x="13558" y="2918"/>
                <a:ext cx="2608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8" name="object 6"/>
              <p:cNvSpPr/>
              <p:nvPr/>
            </p:nvSpPr>
            <p:spPr>
              <a:xfrm rot="16200000">
                <a:off x="15469" y="2255"/>
                <a:ext cx="136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12768" y="2542"/>
                <a:ext cx="1605" cy="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晶界的工艺性质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10204" y="4574"/>
                <a:ext cx="1572" cy="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晶界的结构描述子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111" name="六边形 110"/>
              <p:cNvSpPr/>
              <p:nvPr/>
            </p:nvSpPr>
            <p:spPr>
              <a:xfrm>
                <a:off x="12654" y="4469"/>
                <a:ext cx="1936" cy="990"/>
              </a:xfrm>
              <a:prstGeom prst="hexagon">
                <a:avLst>
                  <a:gd name="adj" fmla="val 32575"/>
                  <a:gd name="vf" fmla="val 1154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对每个 </a:t>
                </a:r>
                <a:r>
                  <a:rPr lang="en-US" altLang="zh-CN" sz="1100" b="1">
                    <a:latin typeface="Microsoft YaHei" panose="020B0503020204020204" charset="-122"/>
                    <a:ea typeface="Microsoft YaHei" panose="020B0503020204020204" charset="-122"/>
                  </a:rPr>
                  <a:t>Σ</a:t>
                </a: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重复操作</a:t>
                </a:r>
                <a:endParaRPr lang="zh-CN" altLang="en-US" sz="1100" b="1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112" name="直接箭头连接符 111"/>
              <p:cNvCxnSpPr/>
              <p:nvPr/>
            </p:nvCxnSpPr>
            <p:spPr>
              <a:xfrm>
                <a:off x="13570" y="3325"/>
                <a:ext cx="0" cy="11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/>
              <p:nvPr/>
            </p:nvCxnSpPr>
            <p:spPr>
              <a:xfrm>
                <a:off x="11768" y="4964"/>
                <a:ext cx="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/>
              <p:nvPr/>
            </p:nvCxnSpPr>
            <p:spPr>
              <a:xfrm>
                <a:off x="16132" y="5354"/>
                <a:ext cx="0" cy="6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bject 6"/>
              <p:cNvSpPr/>
              <p:nvPr/>
            </p:nvSpPr>
            <p:spPr>
              <a:xfrm rot="10800000">
                <a:off x="13623" y="6396"/>
                <a:ext cx="1879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16" name="直接箭头连接符 115"/>
              <p:cNvCxnSpPr/>
              <p:nvPr/>
            </p:nvCxnSpPr>
            <p:spPr>
              <a:xfrm flipH="1" flipV="1">
                <a:off x="13622" y="5465"/>
                <a:ext cx="1" cy="9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/>
              <p:cNvSpPr/>
              <p:nvPr/>
            </p:nvSpPr>
            <p:spPr>
              <a:xfrm>
                <a:off x="15510" y="6006"/>
                <a:ext cx="1274" cy="78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工艺</a:t>
                </a:r>
                <a:r>
                  <a:rPr lang="en-US" altLang="zh-CN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-</a:t>
                </a: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结构模型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12911" y="5778"/>
              <a:ext cx="1186" cy="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Overflow="clip" horzOverflow="clip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多元回归分析</a:t>
              </a:r>
              <a:endParaRPr lang="zh-CN" altLang="en-US" sz="12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9" name="object 6"/>
            <p:cNvSpPr/>
            <p:nvPr/>
          </p:nvSpPr>
          <p:spPr>
            <a:xfrm rot="10800000">
              <a:off x="12183" y="6179"/>
              <a:ext cx="680" cy="32"/>
            </a:xfrm>
            <a:custGeom>
              <a:avLst/>
              <a:gdLst/>
              <a:ahLst/>
              <a:cxnLst/>
              <a:rect l="l" t="t" r="r" b="b"/>
              <a:pathLst>
                <a:path w="8153400" h="40005">
                  <a:moveTo>
                    <a:pt x="8153400" y="39750"/>
                  </a:moveTo>
                  <a:lnTo>
                    <a:pt x="0" y="38163"/>
                  </a:lnTo>
                  <a:lnTo>
                    <a:pt x="0" y="0"/>
                  </a:lnTo>
                  <a:lnTo>
                    <a:pt x="8153400" y="1587"/>
                  </a:lnTo>
                  <a:lnTo>
                    <a:pt x="8153400" y="397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/>
            <a:lstStyle/>
            <a:p/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313690" y="5474970"/>
              <a:ext cx="192405" cy="51181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313690" y="5474970"/>
                <a:ext cx="192405" cy="5118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3239135" y="2864485"/>
              <a:ext cx="209550" cy="158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3239135" y="2864485"/>
                <a:ext cx="209550" cy="1587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8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10" name="object 5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13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14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2.2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Motivation —— </a:t>
                  </a:r>
                  <a:r>
                    <a:rPr sz="3200" b="1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High </a:t>
                  </a:r>
                  <a:r>
                    <a:rPr lang="en-US" sz="3200" b="1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C</a:t>
                  </a:r>
                  <a:r>
                    <a:rPr sz="3200" b="1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ost of DFT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234950" y="1094740"/>
            <a:ext cx="11520170" cy="1814830"/>
            <a:chOff x="793" y="2804"/>
            <a:chExt cx="8113" cy="2858"/>
          </a:xfrm>
        </p:grpSpPr>
        <p:sp>
          <p:nvSpPr>
            <p:cNvPr id="6" name="文本框 5"/>
            <p:cNvSpPr txBox="1"/>
            <p:nvPr/>
          </p:nvSpPr>
          <p:spPr>
            <a:xfrm>
              <a:off x="793" y="2804"/>
              <a:ext cx="8113" cy="28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>
                <a:lnSpc>
                  <a:spcPct val="110000"/>
                </a:lnSpc>
              </a:pP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目前，几乎所有第一性原理的计算基于 </a:t>
              </a:r>
              <a:r>
                <a:rPr lang="en-US" altLang="zh-CN" sz="1700" dirty="0" err="1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Hatree-Fock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方法或者基于算法源于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H-F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法，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H-F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</a:rPr>
                <a:t>法的计算流程如图。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理论上基于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 </a:t>
              </a:r>
              <a:r>
                <a:rPr lang="en-US" altLang="zh-CN" sz="1700" dirty="0" err="1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Hatree-Fock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方法的模型的基底数为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时，所需要的计算时间为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</a:t>
              </a:r>
              <a:r>
                <a:rPr lang="en-US" altLang="ko-KR" sz="1700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4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，即基底数变为原来的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2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倍时，所需要的时间为原来的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16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倍。</a:t>
              </a:r>
              <a:endParaRPr lang="zh-CN" altLang="en-US" sz="1700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目前通过计算方法的改善，在计算过程中会有效排除接近于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0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的积分项，于是计算时间与接近于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</a:t>
              </a:r>
              <a:r>
                <a:rPr lang="en-US" altLang="ko-KR" sz="1700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3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。但更为精确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的方法会需要更长的计算时间，比如 </a:t>
              </a:r>
              <a:r>
                <a:rPr lang="en-US" altLang="ko-KR" sz="1700" dirty="0" err="1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Møller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–</a:t>
              </a:r>
              <a:r>
                <a:rPr lang="en-US" altLang="ko-KR" sz="1700" dirty="0" err="1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Plesset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 perturbation theory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，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MP2 </a:t>
              </a:r>
              <a:r>
                <a:rPr lang="zh-CN" altLang="en-US" sz="1700" spc="-5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所需要时间为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</a:t>
              </a:r>
              <a:r>
                <a:rPr lang="en-US" altLang="ko-KR" sz="1700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5</a:t>
              </a:r>
              <a:r>
                <a:rPr lang="en-US" altLang="ko-KR" sz="1700" i="1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 </a:t>
              </a:r>
              <a:r>
                <a:rPr lang="zh-CN" altLang="en-US" sz="1700" spc="-5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，</a:t>
              </a:r>
              <a:r>
                <a:rPr lang="en-US" altLang="zh-CN" sz="1700" spc="-5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MP4 </a:t>
              </a:r>
              <a:r>
                <a:rPr lang="zh-CN" altLang="en-US" sz="1700" spc="-5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为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</a:t>
              </a:r>
              <a:r>
                <a:rPr lang="en-US" altLang="ko-KR" sz="1700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6</a:t>
              </a:r>
              <a:r>
                <a:rPr lang="en-US" altLang="ko-KR" sz="1700" i="1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 </a:t>
              </a:r>
              <a:r>
                <a:rPr lang="zh-CN" altLang="en-US" sz="1700" spc="-5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，若是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Coupled cluster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方法 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(CC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法</a:t>
              </a:r>
              <a:r>
                <a:rPr lang="en-US" altLang="zh-CN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)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则会需要 </a:t>
              </a:r>
              <a:r>
                <a:rPr lang="en-US" altLang="ko-KR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N</a:t>
              </a:r>
              <a:r>
                <a:rPr lang="en-US" altLang="ko-KR" sz="1700" baseline="300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7 </a:t>
              </a:r>
              <a:r>
                <a:rPr lang="zh-CN" altLang="en-US" sz="1700" dirty="0">
                  <a:latin typeface="FZDaHei-B02S" panose="02000000000000000000" charset="-122"/>
                  <a:ea typeface="FZDaHei-B02S" panose="02000000000000000000" charset="-122"/>
                  <a:cs typeface="FZDaHei-B02S" panose="02000000000000000000" charset="-122"/>
                  <a:sym typeface="+mn-ea"/>
                </a:rPr>
                <a:t>的时间。</a:t>
              </a:r>
              <a:endPara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r:id="rId3" p14:bwMode="auto">
              <p14:nvContentPartPr>
                <p14:cNvPr id="4" name="墨迹 3"/>
                <p14:cNvContentPartPr/>
                <p14:nvPr/>
              </p14:nvContentPartPr>
              <p14:xfrm flipV="1">
                <a:off x="5464" y="3733"/>
                <a:ext cx="62" cy="164"/>
              </p14:xfrm>
            </p:contentPart>
          </mc:Choice>
          <mc:Fallback xmlns="">
            <p:pic>
              <p:nvPicPr>
                <p:cNvPr id="4" name="墨迹 3"/>
              </p:nvPicPr>
              <p:blipFill>
                <a:blip r:embed="rId4"/>
              </p:blipFill>
              <p:spPr>
                <a:xfrm flipV="1">
                  <a:off x="5464" y="3733"/>
                  <a:ext cx="62" cy="164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5" name="墨迹 4"/>
                <p14:cNvContentPartPr/>
                <p14:nvPr/>
              </p14:nvContentPartPr>
              <p14:xfrm>
                <a:off x="6736" y="5190"/>
                <a:ext cx="171" cy="120"/>
              </p14:xfrm>
            </p:contentPart>
          </mc:Choice>
          <mc:Fallback xmlns="">
            <p:pic>
              <p:nvPicPr>
                <p:cNvPr id="5" name="墨迹 4"/>
              </p:nvPicPr>
              <p:blipFill>
                <a:blip r:embed="rId6"/>
              </p:blipFill>
              <p:spPr>
                <a:xfrm>
                  <a:off x="6736" y="5190"/>
                  <a:ext cx="171" cy="120"/>
                </a:xfrm>
                <a:prstGeom prst="rect"/>
              </p:spPr>
            </p:pic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313690" y="2729865"/>
            <a:ext cx="11703050" cy="3967480"/>
            <a:chOff x="494" y="4299"/>
            <a:chExt cx="18430" cy="6248"/>
          </a:xfrm>
        </p:grpSpPr>
        <p:pic>
          <p:nvPicPr>
            <p:cNvPr id="11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t="4082" r="13660" b="4153"/>
            <a:stretch>
              <a:fillRect/>
            </a:stretch>
          </p:blipFill>
          <p:spPr>
            <a:xfrm>
              <a:off x="11417" y="4299"/>
              <a:ext cx="7507" cy="6248"/>
            </a:xfrm>
            <a:prstGeom prst="rect">
              <a:avLst/>
            </a:prstGeom>
          </p:spPr>
        </p:pic>
        <p:pic>
          <p:nvPicPr>
            <p:cNvPr id="9" name="图片 8" descr="复杂度"/>
            <p:cNvPicPr>
              <a:picLocks noChangeAspect="1"/>
            </p:cNvPicPr>
            <p:nvPr/>
          </p:nvPicPr>
          <p:blipFill>
            <a:blip r:embed="rId8"/>
            <a:srcRect l="6026" t="8667" r="1000" b="7959"/>
            <a:stretch>
              <a:fillRect/>
            </a:stretch>
          </p:blipFill>
          <p:spPr>
            <a:xfrm>
              <a:off x="494" y="4859"/>
              <a:ext cx="10692" cy="568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6" name="墨迹 15"/>
              <p14:cNvContentPartPr/>
              <p14:nvPr/>
            </p14:nvContentPartPr>
            <p14:xfrm>
              <a:off x="3966210" y="2788920"/>
              <a:ext cx="225425" cy="762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0"/>
            </p:blipFill>
            <p:spPr>
              <a:xfrm>
                <a:off x="3966210" y="2788920"/>
                <a:ext cx="225425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6360" y="6296660"/>
            <a:ext cx="46253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M</a:t>
            </a:r>
            <a:r>
              <a:rPr lang="en-US" altLang="zh-CN" sz="1200"/>
              <a:t>.</a:t>
            </a:r>
            <a:r>
              <a:rPr lang="zh-CN" altLang="en-US" sz="1200"/>
              <a:t>Koyama</a:t>
            </a:r>
            <a:r>
              <a:rPr lang="en-US" altLang="zh-CN" sz="1200"/>
              <a:t>, et al, </a:t>
            </a:r>
            <a:r>
              <a:rPr lang="zh-CN" altLang="en-US" sz="1200"/>
              <a:t>Overview of hydrogen embrittlement in high-Mn steels, International Journal of Hydrogen Energy (2017)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247650" y="1184275"/>
            <a:ext cx="57245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氢脆（hydrogen embrittlement，</a:t>
            </a:r>
            <a:r>
              <a:rPr lang="en-US" alt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HE</a:t>
            </a:r>
            <a:r>
              <a:rPr lang="zh-CN" altLang="en-US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）是指金属材料在富氢环境中长期服役时，材料由于氢的作用而造成机械性能（强度）严重退化，发生脆断的现象</a:t>
            </a:r>
            <a:endParaRPr lang="zh-CN" altLang="en-US" sz="170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37490" y="2363374"/>
            <a:ext cx="5658485" cy="3699862"/>
            <a:chOff x="1241" y="3377"/>
            <a:chExt cx="11274" cy="6589"/>
          </a:xfrm>
        </p:grpSpPr>
        <p:pic>
          <p:nvPicPr>
            <p:cNvPr id="11" name="图片 10" descr="机械性能和断口微观组织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41" y="3377"/>
              <a:ext cx="11092" cy="511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725" y="8753"/>
              <a:ext cx="10790" cy="12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/>
                <a:t>Fig.</a:t>
              </a:r>
              <a:r>
                <a:rPr lang="en-US" altLang="zh-CN" sz="1600" b="1"/>
                <a:t>3.1</a:t>
              </a:r>
              <a:r>
                <a:rPr lang="zh-CN" altLang="en-US" sz="1600"/>
                <a:t>  </a:t>
              </a:r>
              <a:r>
                <a:rPr lang="en-US" altLang="zh-CN" sz="1600"/>
                <a:t>(</a:t>
              </a:r>
              <a:r>
                <a:rPr lang="zh-CN" altLang="en-US" sz="1600"/>
                <a:t>a</a:t>
              </a:r>
              <a:r>
                <a:rPr lang="en-US" altLang="zh-CN" sz="1600"/>
                <a:t>)</a:t>
              </a:r>
              <a:r>
                <a:rPr lang="zh-CN" altLang="en-US" sz="1600"/>
                <a:t> 充氢后 </a:t>
              </a:r>
              <a:r>
                <a:rPr lang="zh-CN" altLang="en-US" sz="1600"/>
                <a:t>Fe-18Mn-0.6C TWIP 钢的塑性下降曲线</a:t>
              </a:r>
              <a:r>
                <a:rPr lang="zh-CN" altLang="en-US" sz="1600"/>
                <a:t>。</a:t>
              </a:r>
              <a:endParaRPr lang="zh-CN" altLang="en-US" sz="1600"/>
            </a:p>
            <a:p>
              <a:pPr>
                <a:lnSpc>
                  <a:spcPct val="120000"/>
                </a:lnSpc>
              </a:pPr>
              <a:r>
                <a:rPr lang="en-US" altLang="zh-CN" sz="1600"/>
                <a:t>(</a:t>
              </a:r>
              <a:r>
                <a:rPr lang="zh-CN" altLang="en-US" sz="1600"/>
                <a:t>b</a:t>
              </a:r>
              <a:r>
                <a:rPr lang="en-US" altLang="zh-CN" sz="1600"/>
                <a:t>)</a:t>
              </a:r>
              <a:r>
                <a:rPr lang="zh-CN" altLang="en-US" sz="1600"/>
                <a:t> 氢脆失效后典型</a:t>
              </a:r>
              <a:r>
                <a:rPr lang="zh-CN" altLang="en-US" sz="1600"/>
                <a:t>沿晶断裂表面的扫描电镜图。 </a:t>
              </a:r>
              <a:endParaRPr lang="en-US" altLang="zh-CN" sz="160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70421" y="2356760"/>
            <a:ext cx="5825150" cy="4433917"/>
            <a:chOff x="4547" y="3587"/>
            <a:chExt cx="12948" cy="7700"/>
          </a:xfrm>
        </p:grpSpPr>
        <p:grpSp>
          <p:nvGrpSpPr>
            <p:cNvPr id="6" name="组合 5"/>
            <p:cNvGrpSpPr/>
            <p:nvPr/>
          </p:nvGrpSpPr>
          <p:grpSpPr>
            <a:xfrm>
              <a:off x="4547" y="3600"/>
              <a:ext cx="6349" cy="7686"/>
              <a:chOff x="501" y="3862"/>
              <a:chExt cx="6349" cy="768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1" y="8974"/>
                <a:ext cx="6285" cy="14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600" b="1"/>
                  <a:t>Fig.</a:t>
                </a:r>
                <a:r>
                  <a:rPr lang="en-US" altLang="zh-CN" sz="1600" b="1"/>
                  <a:t>3.2 </a:t>
                </a:r>
                <a:r>
                  <a:rPr lang="zh-CN" altLang="en-US" sz="1600"/>
                  <a:t>  (a) 980DP, (b)1200DP, (c) 980DP-650YS and (d)980DP-700YS 钢的氢脆断裂截面</a:t>
                </a:r>
                <a:endParaRPr lang="zh-CN" altLang="en-US" sz="1600"/>
              </a:p>
            </p:txBody>
          </p:sp>
          <p:pic>
            <p:nvPicPr>
              <p:cNvPr id="9" name="图片 8" descr="高强钢的断裂形貌"/>
              <p:cNvPicPr>
                <a:picLocks noChangeAspect="1"/>
              </p:cNvPicPr>
              <p:nvPr/>
            </p:nvPicPr>
            <p:blipFill>
              <a:blip r:embed="rId2"/>
              <a:srcRect t="-1761"/>
              <a:stretch>
                <a:fillRect/>
              </a:stretch>
            </p:blipFill>
            <p:spPr>
              <a:xfrm>
                <a:off x="556" y="3862"/>
                <a:ext cx="6239" cy="4196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/>
              <p:nvPr/>
            </p:nvSpPr>
            <p:spPr>
              <a:xfrm>
                <a:off x="501" y="10749"/>
                <a:ext cx="6349" cy="7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zh-CN" sz="1200">
                    <a:sym typeface="+mn-ea"/>
                  </a:rPr>
                  <a:t>Qinglong Liu, et al, </a:t>
                </a:r>
                <a:r>
                  <a:rPr lang="zh-CN" altLang="en-US" sz="1200">
                    <a:sym typeface="+mn-ea"/>
                  </a:rPr>
                  <a:t>Corrosion Science, Volume 125, 2017</a:t>
                </a:r>
                <a:endParaRPr lang="zh-CN" altLang="en-US" sz="1200"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0840" y="3587"/>
              <a:ext cx="6655" cy="7700"/>
              <a:chOff x="7437" y="3848"/>
              <a:chExt cx="6655" cy="7700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7568" y="8973"/>
                <a:ext cx="6524" cy="144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600" b="1"/>
                  <a:t>Fig.</a:t>
                </a:r>
                <a:r>
                  <a:rPr lang="en-US" altLang="zh-CN" sz="1600" b="1"/>
                  <a:t>3</a:t>
                </a:r>
                <a:r>
                  <a:rPr lang="en-US" altLang="zh-CN" sz="1600" b="1"/>
                  <a:t>.3</a:t>
                </a:r>
                <a:r>
                  <a:rPr lang="zh-CN" altLang="en-US" sz="1600"/>
                  <a:t>  Threshold stress intensity factors for several moderately affected carbon steels</a:t>
                </a:r>
                <a:endParaRPr lang="zh-CN" altLang="en-US" sz="160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643" y="10749"/>
                <a:ext cx="6326" cy="79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1200">
                    <a:sym typeface="+mn-ea"/>
                  </a:rPr>
                  <a:t>H. Barthélémy, International Journal of Hydrogen Energy, Volume 36, Issue 3, 2011,</a:t>
                </a:r>
                <a:endParaRPr lang="zh-CN" altLang="en-US" sz="1200">
                  <a:sym typeface="+mn-ea"/>
                </a:endParaRPr>
              </a:p>
            </p:txBody>
          </p:sp>
          <p:pic>
            <p:nvPicPr>
              <p:cNvPr id="30" name="图片 29" descr="氢脆-压力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7" y="3848"/>
                <a:ext cx="6512" cy="4458"/>
              </a:xfrm>
              <a:prstGeom prst="rect">
                <a:avLst/>
              </a:prstGeom>
            </p:spPr>
          </p:pic>
        </p:grpSp>
      </p:grpSp>
      <p:sp>
        <p:nvSpPr>
          <p:cNvPr id="28" name="文本框 27"/>
          <p:cNvSpPr txBox="1"/>
          <p:nvPr/>
        </p:nvSpPr>
        <p:spPr>
          <a:xfrm>
            <a:off x="6157595" y="1184275"/>
            <a:ext cx="59378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氢脆敏感性一直是限制先进高强钢</a:t>
            </a:r>
            <a:r>
              <a:rPr 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（AHSS）</a:t>
            </a:r>
            <a:r>
              <a:rPr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广泛应用的一个重要因素</a:t>
            </a:r>
            <a:r>
              <a:rPr 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，</a:t>
            </a:r>
            <a:r>
              <a:rPr 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在</a:t>
            </a:r>
            <a:r>
              <a:rPr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35～75MPa </a:t>
            </a:r>
            <a:r>
              <a:rPr 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商用</a:t>
            </a:r>
            <a:r>
              <a:rPr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高压储氢环境中使用</a:t>
            </a:r>
            <a:r>
              <a:rPr lang="zh-CN"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的金属</a:t>
            </a:r>
            <a:r>
              <a:rPr sz="170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可能出现氢脆，引发脆性破坏</a:t>
            </a:r>
            <a:endParaRPr sz="170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3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4" name="组合 33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35" name="object 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36" name="组合 35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37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38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3.1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Case Study —— Hydrogen Embrittlement (HE)  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234950" y="1498600"/>
              <a:ext cx="120650" cy="88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234950" y="1498600"/>
                <a:ext cx="120650" cy="88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7649" y="1224861"/>
            <a:ext cx="897255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针对性地改变金属材料中的晶界（</a:t>
            </a:r>
            <a:r>
              <a:rPr lang="en-US" altLang="zh-CN" sz="2000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GBs</a:t>
            </a:r>
            <a:r>
              <a:rPr lang="zh-CN" altLang="en-US" sz="2000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）可能设计出低 </a:t>
            </a:r>
            <a:r>
              <a:rPr lang="en-US" altLang="zh-CN" sz="2000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HE </a:t>
            </a:r>
            <a:r>
              <a:rPr lang="zh-CN" altLang="en-US" sz="2000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敏感性的材料</a:t>
            </a:r>
            <a:endParaRPr lang="zh-CN" altLang="en-US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75070" y="1623695"/>
            <a:ext cx="5675630" cy="2543175"/>
            <a:chOff x="526" y="2557"/>
            <a:chExt cx="8938" cy="4005"/>
          </a:xfrm>
        </p:grpSpPr>
        <p:sp>
          <p:nvSpPr>
            <p:cNvPr id="21" name="文本框 20"/>
            <p:cNvSpPr txBox="1"/>
            <p:nvPr/>
          </p:nvSpPr>
          <p:spPr>
            <a:xfrm>
              <a:off x="526" y="5673"/>
              <a:ext cx="8938" cy="8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latin typeface="+mj-lt"/>
                  <a:ea typeface="+mj-ea"/>
                  <a:cs typeface="+mj-lt"/>
                </a:rPr>
                <a:t>Fig.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3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.5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  处理前后 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Ni 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的 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HE 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敏感性测试结果：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(A)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低特殊晶界含量组展示了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100% 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的穿晶断裂；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(B)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高特殊晶界含量组展示了更多的韧性断裂特征</a:t>
              </a:r>
              <a:endParaRPr lang="zh-CN" altLang="en-US" sz="1400">
                <a:latin typeface="+mj-lt"/>
                <a:ea typeface="+mj-ea"/>
                <a:cs typeface="+mj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0" y="2557"/>
              <a:ext cx="8279" cy="3116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273685" y="4291965"/>
            <a:ext cx="2760345" cy="2553326"/>
            <a:chOff x="9593" y="2556"/>
            <a:chExt cx="4168" cy="4002"/>
          </a:xfrm>
        </p:grpSpPr>
        <p:sp>
          <p:nvSpPr>
            <p:cNvPr id="14" name="文本框 13"/>
            <p:cNvSpPr txBox="1"/>
            <p:nvPr/>
          </p:nvSpPr>
          <p:spPr>
            <a:xfrm>
              <a:off x="9593" y="5673"/>
              <a:ext cx="4168" cy="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latin typeface="+mj-lt"/>
                  <a:ea typeface="+mj-ea"/>
                  <a:cs typeface="+mj-lt"/>
                </a:rPr>
                <a:t>Fig.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3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.6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  处理前后 </a:t>
              </a:r>
              <a:r>
                <a:rPr lang="en-US" altLang="zh-CN" sz="1400">
                  <a:latin typeface="+mj-lt"/>
                  <a:ea typeface="+mj-ea"/>
                  <a:cs typeface="+mj-lt"/>
                </a:rPr>
                <a:t>Ni 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的 性能对比，数据：塑性变形区域占比</a:t>
              </a:r>
              <a:endParaRPr lang="zh-CN" altLang="en-US" sz="1400">
                <a:latin typeface="+mj-lt"/>
                <a:ea typeface="+mj-ea"/>
                <a:cs typeface="+mj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" y="2556"/>
              <a:ext cx="3863" cy="3002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9046210" y="6261735"/>
            <a:ext cx="31457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200">
                <a:sym typeface="+mn-ea"/>
              </a:rPr>
              <a:t>S. Bechtle et al. / Acta Materialia 57 (2009)</a:t>
            </a:r>
            <a:endParaRPr sz="1200">
              <a:sym typeface="+mn-ea"/>
            </a:endParaRPr>
          </a:p>
          <a:p>
            <a:r>
              <a:rPr sz="1200">
                <a:sym typeface="+mn-ea"/>
              </a:rPr>
              <a:t>A. Oudriss et al. / Scripta Materialia 66 (2012)</a:t>
            </a:r>
            <a:endParaRPr sz="12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328150" y="4695825"/>
            <a:ext cx="243967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500" b="1"/>
              <a:t>Fig.</a:t>
            </a:r>
            <a:r>
              <a:rPr lang="en-US" altLang="zh-CN" sz="1500" b="1"/>
              <a:t>3</a:t>
            </a:r>
            <a:r>
              <a:rPr lang="zh-CN" altLang="en-US" sz="1500" b="1"/>
              <a:t>.</a:t>
            </a:r>
            <a:r>
              <a:rPr lang="en-US" altLang="zh-CN" sz="1500" b="1"/>
              <a:t>7</a:t>
            </a:r>
            <a:r>
              <a:rPr lang="en-US" altLang="zh-CN" sz="1500" b="1"/>
              <a:t>  </a:t>
            </a:r>
            <a:r>
              <a:rPr lang="zh-CN" altLang="en-US" sz="1500"/>
              <a:t>(a) </a:t>
            </a:r>
            <a:r>
              <a:rPr lang="en-US" altLang="zh-CN" sz="1500"/>
              <a:t>H </a:t>
            </a:r>
            <a:r>
              <a:rPr lang="zh-CN" altLang="en-US" sz="1500"/>
              <a:t>有效扩散系数 </a:t>
            </a:r>
            <a:r>
              <a:rPr lang="en-US" altLang="zh-CN" sz="1500"/>
              <a:t>- </a:t>
            </a:r>
            <a:r>
              <a:rPr lang="zh-CN" altLang="en-US" sz="1500"/>
              <a:t>高角度晶界含量； (b) </a:t>
            </a:r>
            <a:r>
              <a:rPr lang="en-US" altLang="zh-CN" sz="1500"/>
              <a:t>H </a:t>
            </a:r>
            <a:r>
              <a:rPr lang="zh-CN" altLang="en-US" sz="1500"/>
              <a:t>溶解度 </a:t>
            </a:r>
            <a:r>
              <a:rPr lang="en-US" altLang="zh-CN" sz="1500"/>
              <a:t>&amp; </a:t>
            </a:r>
            <a:r>
              <a:rPr lang="zh-CN" altLang="en-US" sz="1500"/>
              <a:t>空位集中度</a:t>
            </a:r>
            <a:r>
              <a:rPr lang="zh-CN" altLang="en-US" sz="1500">
                <a:sym typeface="+mn-ea"/>
              </a:rPr>
              <a:t> </a:t>
            </a:r>
            <a:r>
              <a:rPr lang="en-US" altLang="zh-CN" sz="1500">
                <a:sym typeface="+mn-ea"/>
              </a:rPr>
              <a:t>- </a:t>
            </a:r>
            <a:r>
              <a:rPr lang="zh-CN" altLang="en-US" sz="1500">
                <a:sym typeface="+mn-ea"/>
              </a:rPr>
              <a:t>高角度晶界含量</a:t>
            </a:r>
            <a:endParaRPr lang="zh-CN" altLang="en-US" sz="1500">
              <a:sym typeface="+mn-ea"/>
            </a:endParaRPr>
          </a:p>
        </p:txBody>
      </p:sp>
      <p:pic>
        <p:nvPicPr>
          <p:cNvPr id="31" name="图片 30" descr="fd247819ad6d09972cd9f7b0b46e3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30" y="4229735"/>
            <a:ext cx="6066790" cy="25380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13055" y="1624330"/>
            <a:ext cx="5689600" cy="2542540"/>
            <a:chOff x="9572" y="2557"/>
            <a:chExt cx="8960" cy="400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/>
            <a:srcRect b="40236"/>
            <a:stretch>
              <a:fillRect/>
            </a:stretch>
          </p:blipFill>
          <p:spPr>
            <a:xfrm>
              <a:off x="9573" y="2557"/>
              <a:ext cx="8959" cy="3115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/>
          </p:nvSpPr>
          <p:spPr>
            <a:xfrm>
              <a:off x="9572" y="5672"/>
              <a:ext cx="8938" cy="8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latin typeface="+mj-lt"/>
                  <a:ea typeface="+mj-ea"/>
                  <a:cs typeface="+mj-lt"/>
                </a:rPr>
                <a:t>Fig.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3.4</a:t>
              </a:r>
              <a:r>
                <a:rPr lang="zh-CN" altLang="en-US" sz="1400">
                  <a:latin typeface="+mj-lt"/>
                  <a:ea typeface="+mj-ea"/>
                  <a:cs typeface="+mj-lt"/>
                </a:rPr>
                <a:t>  </a:t>
              </a:r>
              <a:r>
                <a:rPr lang="en-US" altLang="zh-CN" sz="1400">
                  <a:latin typeface="SimSun (标题)" charset="0"/>
                  <a:ea typeface="+mj-ea"/>
                  <a:cs typeface="SimSun (标题)" charset="0"/>
                </a:rPr>
                <a:t>(A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)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低</a:t>
              </a:r>
              <a:r>
                <a:rPr lang="zh-CN" sz="1400">
                  <a:latin typeface="SimSun (标题)" charset="0"/>
                  <a:ea typeface="+mj-ea"/>
                  <a:cs typeface="SimSun (标题)" charset="0"/>
                </a:rPr>
                <a:t>比例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(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46%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)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和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(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B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)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高</a:t>
              </a:r>
              <a:r>
                <a:rPr lang="zh-CN" sz="1400">
                  <a:latin typeface="SimSun (标题)" charset="0"/>
                  <a:ea typeface="+mj-ea"/>
                  <a:cs typeface="SimSun (标题)" charset="0"/>
                </a:rPr>
                <a:t>比例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(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75%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)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特殊晶界的 Ni-201 微结构的 EBSD 取向图。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</a:rPr>
                <a:t>Σ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3孪晶边界用红色表示，</a:t>
              </a:r>
              <a:r>
                <a:rPr lang="en-US" sz="1400">
                  <a:latin typeface="SimSun (标题)" charset="0"/>
                  <a:ea typeface="+mj-ea"/>
                  <a:cs typeface="SimSun (标题)" charset="0"/>
                  <a:sym typeface="+mn-ea"/>
                </a:rPr>
                <a:t>Σ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3</a:t>
              </a:r>
              <a:r>
                <a:rPr sz="2000" baseline="30000">
                  <a:latin typeface="SimSun (标题)" charset="0"/>
                  <a:ea typeface="+mj-ea"/>
                  <a:cs typeface="SimSun (标题)" charset="0"/>
                </a:rPr>
                <a:t>n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特殊</a:t>
              </a:r>
              <a:r>
                <a:rPr lang="zh-CN" sz="1400">
                  <a:latin typeface="SimSun (标题)" charset="0"/>
                  <a:ea typeface="+mj-ea"/>
                  <a:cs typeface="SimSun (标题)" charset="0"/>
                </a:rPr>
                <a:t>晶</a:t>
              </a:r>
              <a:r>
                <a:rPr sz="1400">
                  <a:latin typeface="SimSun (标题)" charset="0"/>
                  <a:ea typeface="+mj-ea"/>
                  <a:cs typeface="SimSun (标题)" charset="0"/>
                </a:rPr>
                <a:t>界用蓝色表示</a:t>
              </a:r>
              <a:endParaRPr sz="1400">
                <a:latin typeface="SimSun (标题)" charset="0"/>
                <a:ea typeface="+mj-ea"/>
                <a:cs typeface="SimSun (标题)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38" name="object 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9" name="组合 38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40" name="object 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41" name="组合 40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42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43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3.2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Case Study —— Anti-HE GBs Engineering 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4140835" y="4153535"/>
              <a:ext cx="344805" cy="762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4140835" y="4153535"/>
                <a:ext cx="344805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6" name="墨迹 5"/>
              <p14:cNvContentPartPr/>
              <p14:nvPr/>
            </p14:nvContentPartPr>
            <p14:xfrm>
              <a:off x="10848975" y="4153535"/>
              <a:ext cx="344805" cy="762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10848975" y="4153535"/>
                <a:ext cx="344805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5755" y="1218565"/>
            <a:ext cx="1144206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PSP </a:t>
            </a:r>
            <a:r>
              <a:rPr lang="zh-CN" alt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模型（</a:t>
            </a:r>
            <a:r>
              <a:rPr lang="en-US" altLang="zh-CN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Process-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Structure</a:t>
            </a:r>
            <a:r>
              <a:rPr lang="en-US" altLang="zh-CN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-Property</a:t>
            </a:r>
            <a:r>
              <a:rPr lang="zh-CN" altLang="en-US" sz="2000" b="1" dirty="0">
                <a:effectLst/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），一方面可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由材料的微观结构的描述子预测材料性质，另一方面可由所需的结构或性质反推需要的工艺参数（对晶界而言指它的倾角</a:t>
            </a:r>
            <a:r>
              <a:rPr lang="en-US" altLang="zh-CN" sz="2000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θ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和重位点阵</a:t>
            </a:r>
            <a:r>
              <a:rPr lang="en-US" altLang="zh-CN" sz="2000" b="1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Σ</a:t>
            </a:r>
            <a:r>
              <a:rPr lang="zh-CN" altLang="en-US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等</a:t>
            </a:r>
            <a:r>
              <a:rPr lang="zh-CN" sz="20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）</a:t>
            </a:r>
            <a:endParaRPr lang="zh-CN" sz="20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7365" y="2266950"/>
            <a:ext cx="11443335" cy="4391660"/>
            <a:chOff x="319" y="3810"/>
            <a:chExt cx="18021" cy="691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rcRect t="4820" r="48344"/>
            <a:stretch>
              <a:fillRect/>
            </a:stretch>
          </p:blipFill>
          <p:spPr>
            <a:xfrm>
              <a:off x="11391" y="3810"/>
              <a:ext cx="6661" cy="5827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19" y="9904"/>
              <a:ext cx="10139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400" b="1"/>
                <a:t>Fig.</a:t>
              </a:r>
              <a:r>
                <a:rPr lang="en-US" altLang="zh-CN" sz="1400" b="1"/>
                <a:t>2.1</a:t>
              </a:r>
              <a:r>
                <a:rPr lang="zh-CN" altLang="en-US" sz="1400" b="1"/>
                <a:t>  </a:t>
              </a:r>
              <a:r>
                <a:rPr lang="zh-CN" altLang="en-US" sz="1400"/>
                <a:t>本研究所采用的</a:t>
              </a:r>
              <a:r>
                <a:rPr lang="zh-CN" altLang="en-US" sz="1400">
                  <a:sym typeface="+mn-ea"/>
                </a:rPr>
                <a:t>工作流，用于从晶界分子动力学模拟产生的数据中建立 PSP 关系模型。</a:t>
              </a:r>
              <a:endParaRPr lang="zh-CN" altLang="en-US" sz="1400"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392" y="9904"/>
              <a:ext cx="6948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400" b="1"/>
                <a:t>Fig.</a:t>
              </a:r>
              <a:r>
                <a:rPr lang="en-US" altLang="zh-CN" sz="1400" b="1"/>
                <a:t>2.2</a:t>
              </a:r>
              <a:r>
                <a:rPr lang="zh-CN" altLang="en-US" sz="1400" b="1"/>
                <a:t>  </a:t>
              </a:r>
              <a:r>
                <a:rPr lang="zh-CN" altLang="en-US" sz="1400"/>
                <a:t>晶界工艺</a:t>
              </a:r>
              <a:r>
                <a:rPr lang="en-US" altLang="zh-CN" sz="1400"/>
                <a:t>-</a:t>
              </a:r>
              <a:r>
                <a:rPr lang="zh-CN" altLang="en-US" sz="1400"/>
                <a:t>结构</a:t>
              </a:r>
              <a:r>
                <a:rPr lang="zh-CN" altLang="en-US" sz="1400">
                  <a:sym typeface="+mn-ea"/>
                </a:rPr>
                <a:t>关系（非宏观上的</a:t>
              </a:r>
              <a:r>
                <a:rPr lang="en-US" altLang="zh-CN" sz="1400">
                  <a:sym typeface="+mn-ea"/>
                </a:rPr>
                <a:t>“</a:t>
              </a:r>
              <a:r>
                <a:rPr lang="zh-CN" altLang="en-US" sz="1400">
                  <a:sym typeface="+mn-ea"/>
                </a:rPr>
                <a:t>工艺</a:t>
              </a:r>
              <a:r>
                <a:rPr lang="en-US" altLang="zh-CN" sz="1400">
                  <a:sym typeface="+mn-ea"/>
                </a:rPr>
                <a:t>”</a:t>
              </a:r>
              <a:r>
                <a:rPr lang="zh-CN" altLang="en-US" sz="1400">
                  <a:sym typeface="+mn-ea"/>
                </a:rPr>
                <a:t>）</a:t>
              </a:r>
              <a:r>
                <a:rPr lang="zh-CN" altLang="en-US" sz="1400"/>
                <a:t>的多元回归分析</a:t>
              </a:r>
              <a:endParaRPr lang="zh-CN" altLang="en-US" sz="1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1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组合 21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21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25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26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2.1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Motivation —— </a:t>
                  </a:r>
                  <a:r>
                    <a:rPr lang="en-US" sz="3200" b="1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PSP Models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p:grpSp>
        <p:nvGrpSpPr>
          <p:cNvPr id="106" name="组合 105"/>
          <p:cNvGrpSpPr/>
          <p:nvPr/>
        </p:nvGrpSpPr>
        <p:grpSpPr>
          <a:xfrm>
            <a:off x="506730" y="2267585"/>
            <a:ext cx="6665595" cy="3568065"/>
            <a:chOff x="3908" y="2283"/>
            <a:chExt cx="10348" cy="5624"/>
          </a:xfrm>
        </p:grpSpPr>
        <p:grpSp>
          <p:nvGrpSpPr>
            <p:cNvPr id="73" name="组合 72"/>
            <p:cNvGrpSpPr/>
            <p:nvPr/>
          </p:nvGrpSpPr>
          <p:grpSpPr>
            <a:xfrm>
              <a:off x="3908" y="2283"/>
              <a:ext cx="10348" cy="5624"/>
              <a:chOff x="4951" y="800"/>
              <a:chExt cx="12076" cy="5987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7518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MD </a:t>
                </a: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模拟空间大小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112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H 偏聚能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4952" y="800"/>
                <a:ext cx="1755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诸原子坐标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12693" y="800"/>
                <a:ext cx="1754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晶界倾角 θ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15272" y="800"/>
                <a:ext cx="1755" cy="7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2464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重位点阵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  <a:p>
                <a:pPr lvl="0" algn="ctr">
                  <a:buClrTx/>
                  <a:buSzTx/>
                  <a:buFontTx/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参数 Σ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0800000">
                <a:off x="8155" y="2714"/>
                <a:ext cx="480" cy="37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16200000">
                <a:off x="10544" y="2714"/>
                <a:ext cx="480" cy="375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object 6"/>
              <p:cNvSpPr/>
              <p:nvPr/>
            </p:nvSpPr>
            <p:spPr>
              <a:xfrm rot="5400000">
                <a:off x="7828" y="2130"/>
                <a:ext cx="113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2" name="object 6"/>
              <p:cNvSpPr/>
              <p:nvPr/>
            </p:nvSpPr>
            <p:spPr>
              <a:xfrm rot="5400000">
                <a:off x="5168" y="2223"/>
                <a:ext cx="132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3" name="object 6"/>
              <p:cNvSpPr/>
              <p:nvPr/>
            </p:nvSpPr>
            <p:spPr>
              <a:xfrm rot="10800000">
                <a:off x="5846" y="2867"/>
                <a:ext cx="240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84" name="六边形 83"/>
              <p:cNvSpPr/>
              <p:nvPr/>
            </p:nvSpPr>
            <p:spPr>
              <a:xfrm>
                <a:off x="7468" y="4223"/>
                <a:ext cx="1936" cy="990"/>
              </a:xfrm>
              <a:prstGeom prst="hexagon">
                <a:avLst>
                  <a:gd name="adj" fmla="val 32575"/>
                  <a:gd name="vf" fmla="val 1154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分子动力学</a:t>
                </a:r>
                <a:r>
                  <a:rPr lang="zh-CN" altLang="en-US" sz="11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模拟</a:t>
                </a:r>
                <a:endParaRPr lang="zh-CN" altLang="en-US" sz="11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7519" y="6007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对称因子计算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86" name="直接箭头连接符 85"/>
              <p:cNvCxnSpPr/>
              <p:nvPr/>
            </p:nvCxnSpPr>
            <p:spPr>
              <a:xfrm>
                <a:off x="8395" y="5213"/>
                <a:ext cx="0" cy="79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/>
              <p:cNvCxnSpPr/>
              <p:nvPr/>
            </p:nvCxnSpPr>
            <p:spPr>
              <a:xfrm>
                <a:off x="8378" y="3089"/>
                <a:ext cx="0" cy="11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矩形 87"/>
              <p:cNvSpPr/>
              <p:nvPr/>
            </p:nvSpPr>
            <p:spPr>
              <a:xfrm>
                <a:off x="4951" y="6007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晶界区域识别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952" y="4808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应用 </a:t>
                </a:r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KDE</a:t>
                </a:r>
                <a:endParaRPr lang="en-US" altLang="zh-CN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4952" y="3609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PCF </a:t>
                </a:r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计算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 flipH="1" flipV="1">
                <a:off x="5811" y="4365"/>
                <a:ext cx="1" cy="4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/>
              <p:nvPr/>
            </p:nvCxnSpPr>
            <p:spPr>
              <a:xfrm flipH="1" flipV="1">
                <a:off x="5810" y="5564"/>
                <a:ext cx="1" cy="4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/>
              <p:cNvCxnSpPr/>
              <p:nvPr/>
            </p:nvCxnSpPr>
            <p:spPr>
              <a:xfrm flipH="1">
                <a:off x="6706" y="6397"/>
                <a:ext cx="811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bject 6"/>
              <p:cNvSpPr/>
              <p:nvPr/>
            </p:nvSpPr>
            <p:spPr>
              <a:xfrm rot="10800000">
                <a:off x="6707" y="3982"/>
                <a:ext cx="363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95" name="object 6"/>
              <p:cNvSpPr/>
              <p:nvPr/>
            </p:nvSpPr>
            <p:spPr>
              <a:xfrm rot="5400000">
                <a:off x="6718" y="4333"/>
                <a:ext cx="73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96" name="直接箭头连接符 95"/>
              <p:cNvCxnSpPr/>
              <p:nvPr/>
            </p:nvCxnSpPr>
            <p:spPr>
              <a:xfrm>
                <a:off x="7070" y="4719"/>
                <a:ext cx="397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bject 6"/>
              <p:cNvSpPr/>
              <p:nvPr/>
            </p:nvSpPr>
            <p:spPr>
              <a:xfrm rot="5400000">
                <a:off x="8721" y="3796"/>
                <a:ext cx="4535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0111" y="6006"/>
                <a:ext cx="1755" cy="78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主成分分析</a:t>
                </a:r>
                <a:endPara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99" name="object 6"/>
              <p:cNvSpPr/>
              <p:nvPr/>
            </p:nvSpPr>
            <p:spPr>
              <a:xfrm rot="10800000">
                <a:off x="9362" y="4701"/>
                <a:ext cx="38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0" name="object 6"/>
              <p:cNvSpPr/>
              <p:nvPr/>
            </p:nvSpPr>
            <p:spPr>
              <a:xfrm rot="5400000">
                <a:off x="8911" y="5534"/>
                <a:ext cx="170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01" name="直接箭头连接符 100"/>
              <p:cNvCxnSpPr/>
              <p:nvPr/>
            </p:nvCxnSpPr>
            <p:spPr>
              <a:xfrm>
                <a:off x="9745" y="6396"/>
                <a:ext cx="397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矩形 101"/>
              <p:cNvSpPr/>
              <p:nvPr/>
            </p:nvSpPr>
            <p:spPr>
              <a:xfrm>
                <a:off x="9272" y="3423"/>
                <a:ext cx="1257" cy="78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结构</a:t>
                </a:r>
                <a:r>
                  <a:rPr lang="en-US" altLang="zh-CN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-</a:t>
                </a: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性质模型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103" name="object 6"/>
              <p:cNvSpPr/>
              <p:nvPr/>
            </p:nvSpPr>
            <p:spPr>
              <a:xfrm rot="10800000">
                <a:off x="9917" y="2884"/>
                <a:ext cx="680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04" name="直接箭头连接符 103"/>
              <p:cNvCxnSpPr/>
              <p:nvPr/>
            </p:nvCxnSpPr>
            <p:spPr>
              <a:xfrm>
                <a:off x="9901" y="2884"/>
                <a:ext cx="0" cy="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bject 6"/>
              <p:cNvSpPr/>
              <p:nvPr/>
            </p:nvSpPr>
            <p:spPr>
              <a:xfrm rot="5400000">
                <a:off x="13088" y="2042"/>
                <a:ext cx="964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7" name="object 6"/>
              <p:cNvSpPr/>
              <p:nvPr/>
            </p:nvSpPr>
            <p:spPr>
              <a:xfrm rot="10800000">
                <a:off x="13558" y="2918"/>
                <a:ext cx="2608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8" name="object 6"/>
              <p:cNvSpPr/>
              <p:nvPr/>
            </p:nvSpPr>
            <p:spPr>
              <a:xfrm rot="16200000">
                <a:off x="15469" y="2255"/>
                <a:ext cx="136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12768" y="2542"/>
                <a:ext cx="1605" cy="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晶界的工艺性质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10204" y="4574"/>
                <a:ext cx="1572" cy="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Overflow="clip" horzOverflow="clip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  <a:sym typeface="+mn-ea"/>
                  </a:rPr>
                  <a:t>晶界的结构描述子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endParaRPr>
              </a:p>
            </p:txBody>
          </p:sp>
          <p:sp>
            <p:nvSpPr>
              <p:cNvPr id="111" name="六边形 110"/>
              <p:cNvSpPr/>
              <p:nvPr/>
            </p:nvSpPr>
            <p:spPr>
              <a:xfrm>
                <a:off x="12654" y="4469"/>
                <a:ext cx="1936" cy="990"/>
              </a:xfrm>
              <a:prstGeom prst="hexagon">
                <a:avLst>
                  <a:gd name="adj" fmla="val 32575"/>
                  <a:gd name="vf" fmla="val 1154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对每个 </a:t>
                </a:r>
                <a:r>
                  <a:rPr lang="en-US" altLang="zh-CN" sz="1100" b="1">
                    <a:latin typeface="Microsoft YaHei" panose="020B0503020204020204" charset="-122"/>
                    <a:ea typeface="Microsoft YaHei" panose="020B0503020204020204" charset="-122"/>
                  </a:rPr>
                  <a:t>Σ</a:t>
                </a:r>
                <a:r>
                  <a:rPr lang="zh-CN" altLang="en-US" sz="1100" b="1">
                    <a:latin typeface="Microsoft YaHei" panose="020B0503020204020204" charset="-122"/>
                    <a:ea typeface="Microsoft YaHei" panose="020B0503020204020204" charset="-122"/>
                  </a:rPr>
                  <a:t>重复操作</a:t>
                </a:r>
                <a:endParaRPr lang="zh-CN" altLang="en-US" sz="1100" b="1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cxnSp>
            <p:nvCxnSpPr>
              <p:cNvPr id="112" name="直接箭头连接符 111"/>
              <p:cNvCxnSpPr/>
              <p:nvPr/>
            </p:nvCxnSpPr>
            <p:spPr>
              <a:xfrm>
                <a:off x="13570" y="3325"/>
                <a:ext cx="0" cy="11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/>
              <p:nvPr/>
            </p:nvCxnSpPr>
            <p:spPr>
              <a:xfrm>
                <a:off x="11768" y="4964"/>
                <a:ext cx="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/>
              <p:nvPr/>
            </p:nvCxnSpPr>
            <p:spPr>
              <a:xfrm>
                <a:off x="16132" y="5354"/>
                <a:ext cx="0" cy="6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bject 6"/>
              <p:cNvSpPr/>
              <p:nvPr/>
            </p:nvSpPr>
            <p:spPr>
              <a:xfrm rot="10800000">
                <a:off x="13623" y="6396"/>
                <a:ext cx="1879" cy="34"/>
              </a:xfrm>
              <a:custGeom>
                <a:avLst/>
                <a:gdLst/>
                <a:ahLst/>
                <a:cxnLst/>
                <a:rect l="l" t="t" r="r" b="b"/>
                <a:pathLst>
                  <a:path w="8153400" h="40005">
                    <a:moveTo>
                      <a:pt x="8153400" y="39750"/>
                    </a:moveTo>
                    <a:lnTo>
                      <a:pt x="0" y="38163"/>
                    </a:lnTo>
                    <a:lnTo>
                      <a:pt x="0" y="0"/>
                    </a:lnTo>
                    <a:lnTo>
                      <a:pt x="8153400" y="1587"/>
                    </a:lnTo>
                    <a:lnTo>
                      <a:pt x="8153400" y="397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/>
            </p:txBody>
          </p:sp>
          <p:cxnSp>
            <p:nvCxnSpPr>
              <p:cNvPr id="116" name="直接箭头连接符 115"/>
              <p:cNvCxnSpPr/>
              <p:nvPr/>
            </p:nvCxnSpPr>
            <p:spPr>
              <a:xfrm flipH="1" flipV="1">
                <a:off x="13622" y="5465"/>
                <a:ext cx="1" cy="9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/>
              <p:cNvSpPr/>
              <p:nvPr/>
            </p:nvSpPr>
            <p:spPr>
              <a:xfrm>
                <a:off x="15510" y="6006"/>
                <a:ext cx="1274" cy="78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Overflow="clip" horzOverflow="clip"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工艺</a:t>
                </a:r>
                <a:r>
                  <a:rPr lang="en-US" altLang="zh-CN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-</a:t>
                </a:r>
                <a:r>
                  <a:rPr lang="zh-CN" altLang="en-US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结构模型</a:t>
                </a:r>
                <a:endParaRPr lang="zh-CN" altLang="en-US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12911" y="5778"/>
              <a:ext cx="1186" cy="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Overflow="clip" horzOverflow="clip"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多元回归分析</a:t>
              </a:r>
              <a:endParaRPr lang="zh-CN" altLang="en-US" sz="12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19" name="object 6"/>
            <p:cNvSpPr/>
            <p:nvPr/>
          </p:nvSpPr>
          <p:spPr>
            <a:xfrm rot="10800000">
              <a:off x="12183" y="6179"/>
              <a:ext cx="680" cy="32"/>
            </a:xfrm>
            <a:custGeom>
              <a:avLst/>
              <a:gdLst/>
              <a:ahLst/>
              <a:cxnLst/>
              <a:rect l="l" t="t" r="r" b="b"/>
              <a:pathLst>
                <a:path w="8153400" h="40005">
                  <a:moveTo>
                    <a:pt x="8153400" y="39750"/>
                  </a:moveTo>
                  <a:lnTo>
                    <a:pt x="0" y="38163"/>
                  </a:lnTo>
                  <a:lnTo>
                    <a:pt x="0" y="0"/>
                  </a:lnTo>
                  <a:lnTo>
                    <a:pt x="8153400" y="1587"/>
                  </a:lnTo>
                  <a:lnTo>
                    <a:pt x="8153400" y="397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/>
            <a:lstStyle/>
            <a:p/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133725" y="1489075"/>
              <a:ext cx="490220" cy="762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133725" y="1489075"/>
                <a:ext cx="490220" cy="762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234950" y="1879600"/>
            <a:ext cx="5567680" cy="693420"/>
            <a:chOff x="346" y="3264"/>
            <a:chExt cx="8768" cy="1092"/>
          </a:xfrm>
        </p:grpSpPr>
        <p:pic>
          <p:nvPicPr>
            <p:cNvPr id="27" name="图片 26" descr="核函数光滑化"/>
            <p:cNvPicPr>
              <a:picLocks noChangeAspect="1"/>
            </p:cNvPicPr>
            <p:nvPr/>
          </p:nvPicPr>
          <p:blipFill>
            <a:blip r:embed="rId1"/>
            <a:srcRect t="14438"/>
            <a:stretch>
              <a:fillRect/>
            </a:stretch>
          </p:blipFill>
          <p:spPr>
            <a:xfrm>
              <a:off x="2278" y="3264"/>
              <a:ext cx="6836" cy="974"/>
            </a:xfrm>
            <a:prstGeom prst="rect">
              <a:avLst/>
            </a:prstGeom>
          </p:spPr>
        </p:pic>
        <p:pic>
          <p:nvPicPr>
            <p:cNvPr id="7" name="图片 6" descr="SP"/>
            <p:cNvPicPr>
              <a:picLocks noChangeAspect="1"/>
            </p:cNvPicPr>
            <p:nvPr/>
          </p:nvPicPr>
          <p:blipFill>
            <a:blip r:embed="rId2"/>
            <a:srcRect r="6920"/>
            <a:stretch>
              <a:fillRect/>
            </a:stretch>
          </p:blipFill>
          <p:spPr>
            <a:xfrm>
              <a:off x="346" y="3322"/>
              <a:ext cx="1804" cy="1034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207010" y="1234440"/>
            <a:ext cx="546925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固体中的晶界可视为晶格对称性破缺的位点，所以可以通过计算人为定义的对称因子来识别模拟体系中的晶界：</a:t>
            </a:r>
            <a:endParaRPr lang="zh-CN" altLang="en-US" sz="17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07010" y="2600960"/>
            <a:ext cx="5469255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上式右边为利用 </a:t>
            </a:r>
            <a:r>
              <a:rPr lang="zh-CN" altLang="en-US" sz="1700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Epanechnikov 核函数所作的局域回归，目的是让分界面的判断和 </a:t>
            </a:r>
            <a:r>
              <a:rPr lang="en-US" altLang="zh-CN" sz="1700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SP </a:t>
            </a:r>
            <a:r>
              <a:rPr lang="zh-CN" altLang="en-US" sz="1700" spc="-5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  <a:sym typeface="+mn-ea"/>
              </a:rPr>
              <a:t>的具体取值无关。</a:t>
            </a:r>
            <a:endParaRPr lang="zh-CN" altLang="en-US" sz="1700" spc="-5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358216" y="1916186"/>
            <a:ext cx="6050353" cy="4865329"/>
            <a:chOff x="1161" y="1598"/>
            <a:chExt cx="11564" cy="9621"/>
          </a:xfrm>
        </p:grpSpPr>
        <p:grpSp>
          <p:nvGrpSpPr>
            <p:cNvPr id="31" name="组合 30"/>
            <p:cNvGrpSpPr/>
            <p:nvPr/>
          </p:nvGrpSpPr>
          <p:grpSpPr>
            <a:xfrm>
              <a:off x="1161" y="1598"/>
              <a:ext cx="11564" cy="8718"/>
              <a:chOff x="1052" y="1718"/>
              <a:chExt cx="11999" cy="895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392" y="1718"/>
                <a:ext cx="11080" cy="4370"/>
                <a:chOff x="1392" y="1718"/>
                <a:chExt cx="11080" cy="4370"/>
              </a:xfrm>
            </p:grpSpPr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6" r="74708" b="11950"/>
                <a:stretch>
                  <a:fillRect/>
                </a:stretch>
              </p:blipFill>
              <p:spPr>
                <a:xfrm>
                  <a:off x="1392" y="2523"/>
                  <a:ext cx="3546" cy="3565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28" r="46272" b="13136"/>
                <a:stretch>
                  <a:fillRect/>
                </a:stretch>
              </p:blipFill>
              <p:spPr>
                <a:xfrm>
                  <a:off x="8128" y="2403"/>
                  <a:ext cx="4344" cy="3565"/>
                </a:xfrm>
                <a:prstGeom prst="rect">
                  <a:avLst/>
                </a:prstGeom>
              </p:spPr>
            </p:pic>
            <p:sp>
              <p:nvSpPr>
                <p:cNvPr id="36" name="文本框 35"/>
                <p:cNvSpPr txBox="1"/>
                <p:nvPr/>
              </p:nvSpPr>
              <p:spPr>
                <a:xfrm>
                  <a:off x="2101" y="1718"/>
                  <a:ext cx="2130" cy="68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altLang="zh-CN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FCC</a:t>
                  </a:r>
                  <a:r>
                    <a:rPr lang="zh-CN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点集</a:t>
                  </a:r>
                  <a:endParaRPr lang="zh-CN" altLang="en-US" sz="16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8422" y="1718"/>
                  <a:ext cx="3536" cy="68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Voronoi </a:t>
                  </a:r>
                  <a:r>
                    <a:rPr lang="zh-CN" altLang="en-US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多面体</a:t>
                  </a:r>
                  <a:endParaRPr lang="zh-CN" altLang="en-US" sz="16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1052" y="6426"/>
                <a:ext cx="4871" cy="4250"/>
                <a:chOff x="1173" y="6093"/>
                <a:chExt cx="4871" cy="4250"/>
              </a:xfrm>
            </p:grpSpPr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687" r="24474" b="11950"/>
                <a:stretch>
                  <a:fillRect/>
                </a:stretch>
              </p:blipFill>
              <p:spPr>
                <a:xfrm>
                  <a:off x="1392" y="6779"/>
                  <a:ext cx="3469" cy="3564"/>
                </a:xfrm>
                <a:prstGeom prst="rect">
                  <a:avLst/>
                </a:prstGeom>
              </p:spPr>
            </p:pic>
            <p:sp>
              <p:nvSpPr>
                <p:cNvPr id="40" name="文本框 39"/>
                <p:cNvSpPr txBox="1"/>
                <p:nvPr/>
              </p:nvSpPr>
              <p:spPr>
                <a:xfrm>
                  <a:off x="1173" y="6093"/>
                  <a:ext cx="4871" cy="62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alt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相对于</a:t>
                  </a:r>
                  <a:r>
                    <a:rPr lang="en-US" altLang="zh-CN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FCC</a:t>
                  </a:r>
                  <a:r>
                    <a:rPr lang="zh-CN" alt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的最大内接球</a:t>
                  </a:r>
                  <a:endParaRPr lang="zh-CN" altLang="en-US" sz="14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8046" y="6426"/>
                <a:ext cx="5005" cy="4250"/>
                <a:chOff x="8046" y="6426"/>
                <a:chExt cx="5005" cy="4250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908" r="2392" b="11950"/>
                <a:stretch>
                  <a:fillRect/>
                </a:stretch>
              </p:blipFill>
              <p:spPr>
                <a:xfrm>
                  <a:off x="8426" y="7112"/>
                  <a:ext cx="3296" cy="3564"/>
                </a:xfrm>
                <a:prstGeom prst="rect">
                  <a:avLst/>
                </a:prstGeom>
              </p:spPr>
            </p:pic>
            <p:sp>
              <p:nvSpPr>
                <p:cNvPr id="43" name="文本框 42"/>
                <p:cNvSpPr txBox="1"/>
                <p:nvPr/>
              </p:nvSpPr>
              <p:spPr>
                <a:xfrm>
                  <a:off x="8046" y="6426"/>
                  <a:ext cx="5005" cy="62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zh-CN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得到对应的多面体单元</a:t>
                  </a:r>
                  <a:endParaRPr lang="zh-CN" sz="14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595" y="7487"/>
                <a:ext cx="3900" cy="2708"/>
                <a:chOff x="4595" y="7487"/>
                <a:chExt cx="3900" cy="2708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4595" y="8087"/>
                  <a:ext cx="3900" cy="210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zh-CN" alt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性质：</a:t>
                  </a:r>
                  <a:r>
                    <a:rPr 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Voronoi </a:t>
                  </a:r>
                  <a:r>
                    <a:rPr lang="zh-CN" alt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图的每一个顶点和相应 </a:t>
                  </a:r>
                  <a:r>
                    <a:rPr lang="en-US" altLang="zh-CN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Delaunay </a:t>
                  </a:r>
                  <a:r>
                    <a:rPr lang="zh-CN" altLang="en-US" sz="14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单纯形对应</a:t>
                  </a:r>
                  <a:endParaRPr lang="zh-CN" altLang="en-US" sz="14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  <p:sp>
              <p:nvSpPr>
                <p:cNvPr id="46" name="右箭头 45"/>
                <p:cNvSpPr/>
                <p:nvPr/>
              </p:nvSpPr>
              <p:spPr>
                <a:xfrm>
                  <a:off x="5747" y="7487"/>
                  <a:ext cx="1582" cy="60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030" y="2720"/>
                <a:ext cx="3016" cy="1974"/>
                <a:chOff x="5030" y="2720"/>
                <a:chExt cx="3016" cy="1974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5030" y="3409"/>
                  <a:ext cx="3016" cy="1285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zh-CN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应用 </a:t>
                  </a:r>
                  <a:r>
                    <a:rPr lang="en-US" altLang="zh-CN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Voronoi </a:t>
                  </a:r>
                  <a:r>
                    <a:rPr lang="zh-CN" altLang="en-US" sz="1600" b="1">
                      <a:latin typeface="FZDaHei-B02S" panose="02000000000000000000" charset="-122"/>
                      <a:ea typeface="FZDaHei-B02S" panose="02000000000000000000" charset="-122"/>
                      <a:cs typeface="FZDaHei-B02S" panose="02000000000000000000" charset="-122"/>
                      <a:sym typeface="+mn-ea"/>
                    </a:rPr>
                    <a:t>算法</a:t>
                  </a:r>
                  <a:endParaRPr lang="zh-CN" altLang="en-US" sz="1600" b="1">
                    <a:latin typeface="FZDaHei-B02S" panose="02000000000000000000" charset="-122"/>
                    <a:ea typeface="FZDaHei-B02S" panose="02000000000000000000" charset="-122"/>
                    <a:cs typeface="FZDaHei-B02S" panose="02000000000000000000" charset="-122"/>
                    <a:sym typeface="+mn-ea"/>
                  </a:endParaRPr>
                </a:p>
              </p:txBody>
            </p:sp>
            <p:sp>
              <p:nvSpPr>
                <p:cNvPr id="49" name="右箭头 48"/>
                <p:cNvSpPr/>
                <p:nvPr/>
              </p:nvSpPr>
              <p:spPr>
                <a:xfrm>
                  <a:off x="5753" y="2720"/>
                  <a:ext cx="1582" cy="600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0" name="文本框 49"/>
            <p:cNvSpPr txBox="1"/>
            <p:nvPr/>
          </p:nvSpPr>
          <p:spPr>
            <a:xfrm>
              <a:off x="1609" y="10103"/>
              <a:ext cx="10241" cy="11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 sz="1400" b="1">
                  <a:latin typeface="+mj-lt"/>
                  <a:ea typeface="+mj-ea"/>
                  <a:cs typeface="+mj-lt"/>
                </a:rPr>
                <a:t>Fig.</a:t>
              </a:r>
              <a:r>
                <a:rPr lang="en-US" altLang="zh-CN" sz="1400" b="1">
                  <a:latin typeface="+mj-lt"/>
                  <a:ea typeface="+mj-ea"/>
                  <a:cs typeface="+mj-lt"/>
                </a:rPr>
                <a:t>3.2 </a:t>
              </a:r>
              <a:r>
                <a:rPr lang="zh-CN" altLang="en-US" sz="1400" b="1">
                  <a:latin typeface="+mj-lt"/>
                  <a:ea typeface="+mj-ea"/>
                  <a:cs typeface="+mj-lt"/>
                </a:rPr>
                <a:t> </a:t>
              </a:r>
              <a:r>
                <a:rPr lang="zh-CN" altLang="en-US" sz="1400">
                  <a:latin typeface="+mj-lt"/>
                  <a:ea typeface="+mj-ea"/>
                  <a:cs typeface="+mj-lt"/>
                  <a:sym typeface="+mn-ea"/>
                </a:rPr>
                <a:t>以完美 </a:t>
              </a:r>
              <a:r>
                <a:rPr lang="en-US" altLang="zh-CN" sz="1400">
                  <a:latin typeface="+mj-lt"/>
                  <a:ea typeface="+mj-ea"/>
                  <a:cs typeface="+mj-lt"/>
                  <a:sym typeface="+mn-ea"/>
                </a:rPr>
                <a:t>FCC </a:t>
              </a:r>
              <a:r>
                <a:rPr lang="zh-CN" altLang="en-US" sz="1400">
                  <a:latin typeface="+mj-lt"/>
                  <a:ea typeface="+mj-ea"/>
                  <a:cs typeface="+mj-lt"/>
                  <a:sym typeface="+mn-ea"/>
                </a:rPr>
                <a:t>晶格为例，简单说明本研究所采用的 </a:t>
              </a:r>
              <a:r>
                <a:rPr lang="en-US" altLang="zh-CN" sz="1400">
                  <a:latin typeface="+mj-lt"/>
                  <a:ea typeface="+mj-ea"/>
                  <a:cs typeface="+mj-lt"/>
                  <a:sym typeface="+mn-ea"/>
                </a:rPr>
                <a:t>Voronoi </a:t>
              </a:r>
              <a:r>
                <a:rPr lang="zh-CN" altLang="en-US" sz="1400">
                  <a:latin typeface="+mj-lt"/>
                  <a:ea typeface="+mj-ea"/>
                  <a:cs typeface="+mj-lt"/>
                  <a:sym typeface="+mn-ea"/>
                </a:rPr>
                <a:t>算法原理。</a:t>
              </a:r>
              <a:endParaRPr lang="zh-CN" altLang="en-US" sz="1400">
                <a:latin typeface="+mj-lt"/>
                <a:ea typeface="+mj-ea"/>
                <a:cs typeface="+mj-lt"/>
                <a:sym typeface="+mn-ea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453505" y="1234440"/>
            <a:ext cx="528447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借用图形学中常用的 </a:t>
            </a:r>
            <a:r>
              <a:rPr lang="en-US" altLang="zh-CN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Voronoi </a:t>
            </a:r>
            <a:r>
              <a: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多边形方法可确定固体中 </a:t>
            </a:r>
            <a:r>
              <a:rPr lang="en-US" altLang="zh-CN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H </a:t>
            </a:r>
            <a:r>
              <a:rPr lang="zh-CN" altLang="en-US" sz="1700" dirty="0">
                <a:latin typeface="FZDaHei-B02S" panose="02000000000000000000" charset="-122"/>
                <a:ea typeface="FZDaHei-B02S" panose="02000000000000000000" charset="-122"/>
                <a:cs typeface="FZDaHei-B02S" panose="02000000000000000000" charset="-122"/>
              </a:rPr>
              <a:t>偏聚位点的可能位置。</a:t>
            </a:r>
            <a:endParaRPr lang="zh-CN" altLang="en-US" sz="1700" dirty="0">
              <a:latin typeface="FZDaHei-B02S" panose="02000000000000000000" charset="-122"/>
              <a:ea typeface="FZDaHei-B02S" panose="02000000000000000000" charset="-122"/>
              <a:cs typeface="FZDaHei-B02S" panose="02000000000000000000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1930" y="71120"/>
            <a:ext cx="11748770" cy="1023620"/>
            <a:chOff x="338" y="120"/>
            <a:chExt cx="18502" cy="1612"/>
          </a:xfrm>
        </p:grpSpPr>
        <p:pic>
          <p:nvPicPr>
            <p:cNvPr id="55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" y="368"/>
              <a:ext cx="15700" cy="22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6" name="组合 55"/>
            <p:cNvGrpSpPr/>
            <p:nvPr/>
          </p:nvGrpSpPr>
          <p:grpSpPr>
            <a:xfrm>
              <a:off x="390" y="120"/>
              <a:ext cx="18450" cy="1612"/>
              <a:chOff x="390" y="120"/>
              <a:chExt cx="18450" cy="1612"/>
            </a:xfrm>
          </p:grpSpPr>
          <p:pic>
            <p:nvPicPr>
              <p:cNvPr id="57" name="object 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460" y="120"/>
                <a:ext cx="3380" cy="1362"/>
              </a:xfrm>
              <a:prstGeom prst="rect">
                <a:avLst/>
              </a:prstGeom>
            </p:spPr>
          </p:pic>
          <p:grpSp>
            <p:nvGrpSpPr>
              <p:cNvPr id="58" name="组合 57"/>
              <p:cNvGrpSpPr/>
              <p:nvPr/>
            </p:nvGrpSpPr>
            <p:grpSpPr>
              <a:xfrm>
                <a:off x="390" y="709"/>
                <a:ext cx="18142" cy="1023"/>
                <a:chOff x="390" y="709"/>
                <a:chExt cx="18142" cy="1023"/>
              </a:xfrm>
            </p:grpSpPr>
            <p:sp>
              <p:nvSpPr>
                <p:cNvPr id="59" name="object 6"/>
                <p:cNvSpPr/>
                <p:nvPr/>
              </p:nvSpPr>
              <p:spPr>
                <a:xfrm>
                  <a:off x="390" y="1669"/>
                  <a:ext cx="18142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3400" h="40005">
                      <a:moveTo>
                        <a:pt x="8153400" y="39750"/>
                      </a:moveTo>
                      <a:lnTo>
                        <a:pt x="0" y="38163"/>
                      </a:lnTo>
                      <a:lnTo>
                        <a:pt x="0" y="0"/>
                      </a:lnTo>
                      <a:lnTo>
                        <a:pt x="8153400" y="1587"/>
                      </a:lnTo>
                      <a:lnTo>
                        <a:pt x="8153400" y="3975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0" name="object 7"/>
                <p:cNvSpPr txBox="1">
                  <a:spLocks noGrp="1"/>
                </p:cNvSpPr>
                <p:nvPr/>
              </p:nvSpPr>
              <p:spPr>
                <a:xfrm>
                  <a:off x="514" y="709"/>
                  <a:ext cx="14689" cy="796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>
                  <a:lvl1pPr>
                    <a:defRPr sz="2000" b="0" i="0">
                      <a:solidFill>
                        <a:schemeClr val="tx1"/>
                      </a:solidFill>
                      <a:latin typeface="Arial" panose="020B0604020202020204"/>
                      <a:ea typeface="+mj-ea"/>
                      <a:cs typeface="Arial" panose="020B0604020202020204"/>
                    </a:defRPr>
                  </a:lvl1pPr>
                </a:lstStyle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spc="-5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4.1</a:t>
                  </a:r>
                  <a:r>
                    <a:rPr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Methodology</a:t>
                  </a:r>
                  <a:r>
                    <a:rPr lang="en-US" sz="3200" b="1" spc="-50" dirty="0">
                      <a:effectLst/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—— Indentifying Trapping Sites</a:t>
                  </a:r>
                  <a:endParaRPr lang="en-US" sz="3200" b="1" spc="-50" dirty="0">
                    <a:solidFill>
                      <a:schemeClr val="tx1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" name="墨迹 1"/>
              <p14:cNvContentPartPr/>
              <p14:nvPr/>
            </p14:nvContentPartPr>
            <p14:xfrm>
              <a:off x="2222500" y="1803400"/>
              <a:ext cx="120650" cy="190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7"/>
            </p:blipFill>
            <p:spPr>
              <a:xfrm>
                <a:off x="2222500" y="1803400"/>
                <a:ext cx="1206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3" name="墨迹 2"/>
              <p14:cNvContentPartPr/>
              <p14:nvPr/>
            </p14:nvContentPartPr>
            <p14:xfrm>
              <a:off x="8610600" y="1511300"/>
              <a:ext cx="228600" cy="127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9"/>
            </p:blipFill>
            <p:spPr>
              <a:xfrm>
                <a:off x="8610600" y="1511300"/>
                <a:ext cx="228600" cy="12700"/>
              </a:xfrm>
              <a:prstGeom prst="rect"/>
            </p:spPr>
          </p:pic>
        </mc:Fallback>
      </mc:AlternateContent>
      <p:grpSp>
        <p:nvGrpSpPr>
          <p:cNvPr id="8" name="组合 7"/>
          <p:cNvGrpSpPr/>
          <p:nvPr/>
        </p:nvGrpSpPr>
        <p:grpSpPr>
          <a:xfrm>
            <a:off x="0" y="3461385"/>
            <a:ext cx="5911850" cy="3331520"/>
            <a:chOff x="0" y="5451"/>
            <a:chExt cx="9310" cy="5246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5451"/>
              <a:ext cx="9310" cy="5246"/>
              <a:chOff x="1076" y="5121"/>
              <a:chExt cx="12357" cy="639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729" y="10433"/>
                <a:ext cx="11212" cy="108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zh-CN" altLang="en-US" sz="1400" b="1">
                    <a:ea typeface="+mj-ea"/>
                    <a:cs typeface="+mn-lt"/>
                  </a:rPr>
                  <a:t>Fig.</a:t>
                </a:r>
                <a:r>
                  <a:rPr lang="en-US" altLang="zh-CN" sz="1400" b="1">
                    <a:ea typeface="+mj-ea"/>
                    <a:cs typeface="+mn-lt"/>
                  </a:rPr>
                  <a:t>3.1</a:t>
                </a:r>
                <a:r>
                  <a:rPr lang="en-US" altLang="zh-CN" sz="1400" b="1">
                    <a:latin typeface="+mj-ea"/>
                    <a:ea typeface="+mj-ea"/>
                    <a:cs typeface="+mj-ea"/>
                  </a:rPr>
                  <a:t> </a:t>
                </a:r>
                <a:r>
                  <a:rPr lang="zh-CN" altLang="en-US" sz="1400">
                    <a:latin typeface="+mj-ea"/>
                    <a:ea typeface="+mj-ea"/>
                    <a:cs typeface="+mj-ea"/>
                    <a:sym typeface="+mn-ea"/>
                  </a:rPr>
                  <a:t>以对称因子局域回归的二次导数最大值点作为</a:t>
                </a:r>
                <a:r>
                  <a:rPr lang="zh-CN" altLang="en-US" sz="1400" spc="-50" dirty="0">
                    <a:latin typeface="+mj-ea"/>
                    <a:ea typeface="+mj-ea"/>
                    <a:cs typeface="+mj-ea"/>
                    <a:sym typeface="+mn-ea"/>
                  </a:rPr>
                  <a:t>晶界原子和晶块原子的分界面。</a:t>
                </a:r>
                <a:endParaRPr lang="zh-CN" altLang="en-US" sz="1400" spc="-50" dirty="0">
                  <a:latin typeface="+mj-ea"/>
                  <a:ea typeface="+mj-ea"/>
                  <a:cs typeface="+mj-ea"/>
                  <a:sym typeface="+mn-ea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0"/>
              <a:srcRect l="3059" b="42355"/>
              <a:stretch>
                <a:fillRect/>
              </a:stretch>
            </p:blipFill>
            <p:spPr>
              <a:xfrm>
                <a:off x="1076" y="5121"/>
                <a:ext cx="12357" cy="4990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6164" y="6056"/>
              <a:ext cx="857" cy="4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 sz="1100" b="1">
                  <a:latin typeface="SimHei" panose="02010609060101010101" charset="-122"/>
                  <a:ea typeface="SimHei" panose="02010609060101010101" charset="-122"/>
                  <a:cs typeface="+mn-ea"/>
                </a:rPr>
                <a:t>√</a:t>
              </a:r>
              <a:r>
                <a:rPr lang="en-US" altLang="zh-CN" sz="1100" b="1">
                  <a:latin typeface="FZLanTingHeiS-R-GB" panose="02000000000000000000" charset="-122"/>
                  <a:ea typeface="FZLanTingHeiS-R-GB" panose="02000000000000000000" charset="-122"/>
                  <a:cs typeface="+mn-ea"/>
                </a:rPr>
                <a:t>SP</a:t>
              </a:r>
              <a:endParaRPr lang="en-US" altLang="zh-CN" sz="1100" b="1">
                <a:latin typeface="FZLanTingHeiS-R-GB" panose="02000000000000000000" charset="-122"/>
                <a:ea typeface="FZLanTingHeiS-R-GB" panose="02000000000000000000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5473</Words>
  <Application>WPS 演示</Application>
  <PresentationFormat>Widescreen</PresentationFormat>
  <Paragraphs>264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Arial</vt:lpstr>
      <vt:lpstr>Times New Roman</vt:lpstr>
      <vt:lpstr>FZDaHei-B02S</vt:lpstr>
      <vt:lpstr>Microsoft YaHei</vt:lpstr>
      <vt:lpstr>SimSun (标题)</vt:lpstr>
      <vt:lpstr>SimHei</vt:lpstr>
      <vt:lpstr>FZLanTingHeiS-R-GB</vt:lpstr>
      <vt:lpstr>Calibri</vt:lpstr>
      <vt:lpstr>Arial Unicode MS</vt:lpstr>
      <vt:lpstr>Malgun Gothic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量子点的合成与性能调控</dc:title>
  <dc:creator/>
  <cp:lastModifiedBy>Administrator</cp:lastModifiedBy>
  <cp:revision>1010</cp:revision>
  <dcterms:created xsi:type="dcterms:W3CDTF">2020-07-17T14:59:00Z</dcterms:created>
  <dcterms:modified xsi:type="dcterms:W3CDTF">2021-03-25T11:57:29Z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2020-07-15T00:00:00Z</vt:filetime>
  </property>
  <property fmtid="{D5CDD505-2E9C-101B-9397-08002B2CF9AE}" pid="3" name="Creator">
    <vt:lpwstr>WPS 演示</vt:lpwstr>
  </property>
  <property fmtid="{D5CDD505-2E9C-101B-9397-08002B2CF9AE}" pid="4" name="LastSaved">
    <vt:filetime>2020-07-17T00:00:00Z</vt:filetime>
  </property>
  <property fmtid="{D5CDD505-2E9C-101B-9397-08002B2CF9AE}" pid="5" name="KSOProductBuildVer">
    <vt:lpwstr>2052-11.1.0.10356</vt:lpwstr>
  </property>
  <property fmtid="{D5CDD505-2E9C-101B-9397-08002B2CF9AE}" pid="6" name="ICV">
    <vt:lpwstr>AE0C54B9920A4E2FB97BFF688F9A850A</vt:lpwstr>
  </property>
</Properties>
</file>